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4"/>
  </p:notesMasterIdLst>
  <p:handoutMasterIdLst>
    <p:handoutMasterId r:id="rId75"/>
  </p:handoutMasterIdLst>
  <p:sldIdLst>
    <p:sldId id="256" r:id="rId5"/>
    <p:sldId id="257" r:id="rId6"/>
    <p:sldId id="260" r:id="rId7"/>
    <p:sldId id="308" r:id="rId8"/>
    <p:sldId id="262" r:id="rId9"/>
    <p:sldId id="286" r:id="rId10"/>
    <p:sldId id="264" r:id="rId11"/>
    <p:sldId id="276" r:id="rId12"/>
    <p:sldId id="281" r:id="rId13"/>
    <p:sldId id="283" r:id="rId14"/>
    <p:sldId id="282" r:id="rId15"/>
    <p:sldId id="284" r:id="rId16"/>
    <p:sldId id="285" r:id="rId17"/>
    <p:sldId id="287" r:id="rId18"/>
    <p:sldId id="292" r:id="rId19"/>
    <p:sldId id="293" r:id="rId20"/>
    <p:sldId id="294" r:id="rId21"/>
    <p:sldId id="309" r:id="rId22"/>
    <p:sldId id="296" r:id="rId23"/>
    <p:sldId id="297" r:id="rId24"/>
    <p:sldId id="298" r:id="rId25"/>
    <p:sldId id="299" r:id="rId26"/>
    <p:sldId id="301" r:id="rId27"/>
    <p:sldId id="300" r:id="rId28"/>
    <p:sldId id="311" r:id="rId29"/>
    <p:sldId id="333" r:id="rId30"/>
    <p:sldId id="360" r:id="rId31"/>
    <p:sldId id="321" r:id="rId32"/>
    <p:sldId id="323" r:id="rId33"/>
    <p:sldId id="322" r:id="rId34"/>
    <p:sldId id="331" r:id="rId35"/>
    <p:sldId id="315" r:id="rId36"/>
    <p:sldId id="319" r:id="rId37"/>
    <p:sldId id="318" r:id="rId38"/>
    <p:sldId id="327" r:id="rId39"/>
    <p:sldId id="329" r:id="rId40"/>
    <p:sldId id="358" r:id="rId41"/>
    <p:sldId id="357" r:id="rId42"/>
    <p:sldId id="342" r:id="rId43"/>
    <p:sldId id="332" r:id="rId44"/>
    <p:sldId id="334" r:id="rId45"/>
    <p:sldId id="336" r:id="rId46"/>
    <p:sldId id="335" r:id="rId47"/>
    <p:sldId id="341" r:id="rId48"/>
    <p:sldId id="337" r:id="rId49"/>
    <p:sldId id="338" r:id="rId50"/>
    <p:sldId id="339" r:id="rId51"/>
    <p:sldId id="340" r:id="rId52"/>
    <p:sldId id="343" r:id="rId53"/>
    <p:sldId id="288" r:id="rId54"/>
    <p:sldId id="345" r:id="rId55"/>
    <p:sldId id="346" r:id="rId56"/>
    <p:sldId id="351" r:id="rId57"/>
    <p:sldId id="348" r:id="rId58"/>
    <p:sldId id="349" r:id="rId59"/>
    <p:sldId id="352" r:id="rId60"/>
    <p:sldId id="353" r:id="rId61"/>
    <p:sldId id="354" r:id="rId62"/>
    <p:sldId id="273" r:id="rId63"/>
    <p:sldId id="356" r:id="rId64"/>
    <p:sldId id="359" r:id="rId65"/>
    <p:sldId id="362" r:id="rId66"/>
    <p:sldId id="289" r:id="rId67"/>
    <p:sldId id="320" r:id="rId68"/>
    <p:sldId id="325" r:id="rId69"/>
    <p:sldId id="326" r:id="rId70"/>
    <p:sldId id="361" r:id="rId71"/>
    <p:sldId id="274" r:id="rId72"/>
    <p:sldId id="275" r:id="rId73"/>
  </p:sldIdLst>
  <p:sldSz cx="12192000" cy="6858000"/>
  <p:notesSz cx="6858000" cy="9144000"/>
  <p:defaultTextStyle>
    <a:defPPr>
      <a:defRPr lang="sv-SE"/>
    </a:defPPr>
    <a:lvl1pPr marL="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364F"/>
    <a:srgbClr val="F99B8F"/>
    <a:srgbClr val="FAB455"/>
    <a:srgbClr val="FFE399"/>
    <a:srgbClr val="DA610C"/>
    <a:srgbClr val="B9F5E1"/>
    <a:srgbClr val="C8EBFA"/>
    <a:srgbClr val="E5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67" autoAdjust="0"/>
    <p:restoredTop sz="96436" autoAdjust="0"/>
  </p:normalViewPr>
  <p:slideViewPr>
    <p:cSldViewPr snapToGrid="0">
      <p:cViewPr varScale="1">
        <p:scale>
          <a:sx n="77" d="100"/>
          <a:sy n="77" d="100"/>
        </p:scale>
        <p:origin x="26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9" d="100"/>
          <a:sy n="69" d="100"/>
        </p:scale>
        <p:origin x="301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7487221935467628E-2"/>
          <c:w val="1"/>
          <c:h val="0.98001460350232272"/>
        </c:manualLayout>
      </c:layout>
      <c:areaChart>
        <c:grouping val="standard"/>
        <c:varyColors val="0"/>
        <c:ser>
          <c:idx val="0"/>
          <c:order val="0"/>
          <c:spPr>
            <a:noFill/>
            <a:ln w="38100">
              <a:solidFill>
                <a:srgbClr val="020678"/>
              </a:solidFill>
            </a:ln>
            <a:effectLst/>
          </c:spPr>
          <c:cat>
            <c:numRef>
              <c:f>Sheet1!$A$2:$A$102</c:f>
              <c:numCache>
                <c:formatCode>General</c:formatCode>
                <c:ptCount val="101"/>
                <c:pt idx="0">
                  <c:v>-5</c:v>
                </c:pt>
                <c:pt idx="1">
                  <c:v>-4.9000000000000004</c:v>
                </c:pt>
                <c:pt idx="2">
                  <c:v>-4.8</c:v>
                </c:pt>
                <c:pt idx="3">
                  <c:v>-4.7</c:v>
                </c:pt>
                <c:pt idx="4">
                  <c:v>-4.5999999999999996</c:v>
                </c:pt>
                <c:pt idx="5">
                  <c:v>-4.5</c:v>
                </c:pt>
                <c:pt idx="6">
                  <c:v>-4.4000000000000004</c:v>
                </c:pt>
                <c:pt idx="7">
                  <c:v>-4.3</c:v>
                </c:pt>
                <c:pt idx="8">
                  <c:v>-4.2</c:v>
                </c:pt>
                <c:pt idx="9">
                  <c:v>-4.0999999999999996</c:v>
                </c:pt>
                <c:pt idx="10">
                  <c:v>-4</c:v>
                </c:pt>
                <c:pt idx="11">
                  <c:v>-3.9</c:v>
                </c:pt>
                <c:pt idx="12">
                  <c:v>-3.8</c:v>
                </c:pt>
                <c:pt idx="13">
                  <c:v>-3.7</c:v>
                </c:pt>
                <c:pt idx="14">
                  <c:v>-3.6</c:v>
                </c:pt>
                <c:pt idx="15">
                  <c:v>-3.5</c:v>
                </c:pt>
                <c:pt idx="16">
                  <c:v>-3.4</c:v>
                </c:pt>
                <c:pt idx="17">
                  <c:v>-3.3</c:v>
                </c:pt>
                <c:pt idx="18">
                  <c:v>-3.2</c:v>
                </c:pt>
                <c:pt idx="19">
                  <c:v>-3.1</c:v>
                </c:pt>
                <c:pt idx="20">
                  <c:v>-3</c:v>
                </c:pt>
                <c:pt idx="21">
                  <c:v>-2.9</c:v>
                </c:pt>
                <c:pt idx="22">
                  <c:v>-2.8</c:v>
                </c:pt>
                <c:pt idx="23">
                  <c:v>-2.7</c:v>
                </c:pt>
                <c:pt idx="24">
                  <c:v>-2.6</c:v>
                </c:pt>
                <c:pt idx="25">
                  <c:v>-2.5</c:v>
                </c:pt>
                <c:pt idx="26">
                  <c:v>-2.4</c:v>
                </c:pt>
                <c:pt idx="27">
                  <c:v>-2.2999999999999998</c:v>
                </c:pt>
                <c:pt idx="28">
                  <c:v>-2.2000000000000002</c:v>
                </c:pt>
                <c:pt idx="29">
                  <c:v>-2.1</c:v>
                </c:pt>
                <c:pt idx="30">
                  <c:v>-2</c:v>
                </c:pt>
                <c:pt idx="31">
                  <c:v>-1.9</c:v>
                </c:pt>
                <c:pt idx="32">
                  <c:v>-1.8</c:v>
                </c:pt>
                <c:pt idx="33">
                  <c:v>-1.7</c:v>
                </c:pt>
                <c:pt idx="34">
                  <c:v>-1.6</c:v>
                </c:pt>
                <c:pt idx="35">
                  <c:v>-1.5</c:v>
                </c:pt>
                <c:pt idx="36">
                  <c:v>-1.4</c:v>
                </c:pt>
                <c:pt idx="37">
                  <c:v>-1.3</c:v>
                </c:pt>
                <c:pt idx="38">
                  <c:v>-1.2</c:v>
                </c:pt>
                <c:pt idx="39">
                  <c:v>-1.1000000000000001</c:v>
                </c:pt>
                <c:pt idx="40">
                  <c:v>-1</c:v>
                </c:pt>
                <c:pt idx="41">
                  <c:v>-0.9</c:v>
                </c:pt>
                <c:pt idx="42">
                  <c:v>-0.8</c:v>
                </c:pt>
                <c:pt idx="43">
                  <c:v>-0.7</c:v>
                </c:pt>
                <c:pt idx="44">
                  <c:v>-0.6</c:v>
                </c:pt>
                <c:pt idx="45">
                  <c:v>-0.5</c:v>
                </c:pt>
                <c:pt idx="46">
                  <c:v>-0.4</c:v>
                </c:pt>
                <c:pt idx="47">
                  <c:v>-0.3</c:v>
                </c:pt>
                <c:pt idx="48">
                  <c:v>-0.2</c:v>
                </c:pt>
                <c:pt idx="49">
                  <c:v>-0.1</c:v>
                </c:pt>
                <c:pt idx="50">
                  <c:v>0</c:v>
                </c:pt>
                <c:pt idx="51">
                  <c:v>0.1</c:v>
                </c:pt>
                <c:pt idx="52">
                  <c:v>0.2</c:v>
                </c:pt>
                <c:pt idx="53">
                  <c:v>0.3</c:v>
                </c:pt>
                <c:pt idx="54">
                  <c:v>0.4</c:v>
                </c:pt>
                <c:pt idx="55">
                  <c:v>0.5</c:v>
                </c:pt>
                <c:pt idx="56">
                  <c:v>0.6</c:v>
                </c:pt>
                <c:pt idx="57">
                  <c:v>0.7</c:v>
                </c:pt>
                <c:pt idx="58">
                  <c:v>0.8</c:v>
                </c:pt>
                <c:pt idx="59">
                  <c:v>0.9</c:v>
                </c:pt>
                <c:pt idx="60">
                  <c:v>1</c:v>
                </c:pt>
                <c:pt idx="61">
                  <c:v>1.1000000000000001</c:v>
                </c:pt>
                <c:pt idx="62">
                  <c:v>1.2</c:v>
                </c:pt>
                <c:pt idx="63">
                  <c:v>1.3</c:v>
                </c:pt>
                <c:pt idx="64">
                  <c:v>1.4</c:v>
                </c:pt>
                <c:pt idx="65">
                  <c:v>1.5</c:v>
                </c:pt>
                <c:pt idx="66">
                  <c:v>1.6</c:v>
                </c:pt>
                <c:pt idx="67">
                  <c:v>1.7</c:v>
                </c:pt>
                <c:pt idx="68">
                  <c:v>1.8</c:v>
                </c:pt>
                <c:pt idx="69">
                  <c:v>1.9</c:v>
                </c:pt>
                <c:pt idx="70">
                  <c:v>2</c:v>
                </c:pt>
                <c:pt idx="71">
                  <c:v>2.1</c:v>
                </c:pt>
                <c:pt idx="72">
                  <c:v>2.2000000000000002</c:v>
                </c:pt>
                <c:pt idx="73">
                  <c:v>2.2999999999999998</c:v>
                </c:pt>
                <c:pt idx="74">
                  <c:v>2.4</c:v>
                </c:pt>
                <c:pt idx="75">
                  <c:v>2.5000000000000102</c:v>
                </c:pt>
                <c:pt idx="76">
                  <c:v>2.6</c:v>
                </c:pt>
                <c:pt idx="77">
                  <c:v>2.7</c:v>
                </c:pt>
                <c:pt idx="78">
                  <c:v>2.80000000000001</c:v>
                </c:pt>
                <c:pt idx="79">
                  <c:v>2.9000000000000101</c:v>
                </c:pt>
                <c:pt idx="80">
                  <c:v>3.0000000000000102</c:v>
                </c:pt>
                <c:pt idx="81">
                  <c:v>3.1000000000000099</c:v>
                </c:pt>
                <c:pt idx="82">
                  <c:v>3.2000000000000099</c:v>
                </c:pt>
                <c:pt idx="83">
                  <c:v>3.30000000000001</c:v>
                </c:pt>
                <c:pt idx="84">
                  <c:v>3.4000000000000101</c:v>
                </c:pt>
                <c:pt idx="85">
                  <c:v>3.5000000000000102</c:v>
                </c:pt>
                <c:pt idx="86">
                  <c:v>3.6000000000000099</c:v>
                </c:pt>
                <c:pt idx="87">
                  <c:v>3.7000000000000099</c:v>
                </c:pt>
                <c:pt idx="88">
                  <c:v>3.80000000000001</c:v>
                </c:pt>
                <c:pt idx="89">
                  <c:v>3.9000000000000101</c:v>
                </c:pt>
                <c:pt idx="90">
                  <c:v>4.0000000000000098</c:v>
                </c:pt>
                <c:pt idx="91">
                  <c:v>4.1000000000000103</c:v>
                </c:pt>
                <c:pt idx="92">
                  <c:v>4.2000000000000099</c:v>
                </c:pt>
                <c:pt idx="93">
                  <c:v>4.3000000000000096</c:v>
                </c:pt>
                <c:pt idx="94">
                  <c:v>4.4000000000000101</c:v>
                </c:pt>
                <c:pt idx="95">
                  <c:v>4.5000000000000098</c:v>
                </c:pt>
                <c:pt idx="96">
                  <c:v>4.6000000000000103</c:v>
                </c:pt>
                <c:pt idx="97">
                  <c:v>4.7000000000000099</c:v>
                </c:pt>
                <c:pt idx="98">
                  <c:v>4.8000000000000096</c:v>
                </c:pt>
                <c:pt idx="99">
                  <c:v>4.9000000000000101</c:v>
                </c:pt>
                <c:pt idx="100">
                  <c:v>5.0000000000000098</c:v>
                </c:pt>
              </c:numCache>
            </c:numRef>
          </c:cat>
          <c:val>
            <c:numRef>
              <c:f>Sheet1!$B$2:$B$102</c:f>
              <c:numCache>
                <c:formatCode>General</c:formatCode>
                <c:ptCount val="101"/>
                <c:pt idx="0">
                  <c:v>1.4867195147342977E-6</c:v>
                </c:pt>
                <c:pt idx="1">
                  <c:v>2.4389607458933522E-6</c:v>
                </c:pt>
                <c:pt idx="2">
                  <c:v>3.9612990910320753E-6</c:v>
                </c:pt>
                <c:pt idx="3">
                  <c:v>6.3698251788670899E-6</c:v>
                </c:pt>
                <c:pt idx="4">
                  <c:v>1.0140852065486758E-5</c:v>
                </c:pt>
                <c:pt idx="5">
                  <c:v>1.5983741106905475E-5</c:v>
                </c:pt>
                <c:pt idx="6">
                  <c:v>2.4942471290053535E-5</c:v>
                </c:pt>
                <c:pt idx="7">
                  <c:v>3.8535196742087129E-5</c:v>
                </c:pt>
                <c:pt idx="8">
                  <c:v>5.8943067756539855E-5</c:v>
                </c:pt>
                <c:pt idx="9">
                  <c:v>8.9261657177132928E-5</c:v>
                </c:pt>
                <c:pt idx="10">
                  <c:v>1.3383022576488537E-4</c:v>
                </c:pt>
                <c:pt idx="11">
                  <c:v>1.9865547139277272E-4</c:v>
                </c:pt>
                <c:pt idx="12">
                  <c:v>2.9194692579146027E-4</c:v>
                </c:pt>
                <c:pt idx="13">
                  <c:v>4.2478027055075143E-4</c:v>
                </c:pt>
                <c:pt idx="14">
                  <c:v>6.119019301137719E-4</c:v>
                </c:pt>
                <c:pt idx="15">
                  <c:v>8.7268269504576015E-4</c:v>
                </c:pt>
                <c:pt idx="16">
                  <c:v>1.2322191684730199E-3</c:v>
                </c:pt>
                <c:pt idx="17">
                  <c:v>1.7225689390536812E-3</c:v>
                </c:pt>
                <c:pt idx="18">
                  <c:v>2.3840882014648404E-3</c:v>
                </c:pt>
                <c:pt idx="19">
                  <c:v>3.2668190561999182E-3</c:v>
                </c:pt>
                <c:pt idx="20">
                  <c:v>4.4318484119380075E-3</c:v>
                </c:pt>
                <c:pt idx="21">
                  <c:v>5.9525324197758538E-3</c:v>
                </c:pt>
                <c:pt idx="22">
                  <c:v>7.9154515829799686E-3</c:v>
                </c:pt>
                <c:pt idx="23">
                  <c:v>1.0420934814422592E-2</c:v>
                </c:pt>
                <c:pt idx="24">
                  <c:v>1.3582969233685613E-2</c:v>
                </c:pt>
                <c:pt idx="25">
                  <c:v>1.752830049356854E-2</c:v>
                </c:pt>
                <c:pt idx="26">
                  <c:v>2.2394530294842899E-2</c:v>
                </c:pt>
                <c:pt idx="27">
                  <c:v>2.8327037741601186E-2</c:v>
                </c:pt>
                <c:pt idx="28">
                  <c:v>3.5474592846231424E-2</c:v>
                </c:pt>
                <c:pt idx="29">
                  <c:v>4.3983595980427191E-2</c:v>
                </c:pt>
                <c:pt idx="30">
                  <c:v>5.3990966513188063E-2</c:v>
                </c:pt>
                <c:pt idx="31">
                  <c:v>6.5615814774676595E-2</c:v>
                </c:pt>
                <c:pt idx="32">
                  <c:v>7.8950158300894149E-2</c:v>
                </c:pt>
                <c:pt idx="33">
                  <c:v>9.4049077376886947E-2</c:v>
                </c:pt>
                <c:pt idx="34">
                  <c:v>0.11092083467945554</c:v>
                </c:pt>
                <c:pt idx="35">
                  <c:v>0.12951759566589174</c:v>
                </c:pt>
                <c:pt idx="36">
                  <c:v>0.14972746563574488</c:v>
                </c:pt>
                <c:pt idx="37">
                  <c:v>0.17136859204780736</c:v>
                </c:pt>
                <c:pt idx="38">
                  <c:v>0.19418605498321295</c:v>
                </c:pt>
                <c:pt idx="39">
                  <c:v>0.21785217703255053</c:v>
                </c:pt>
                <c:pt idx="40">
                  <c:v>0.24197072451914337</c:v>
                </c:pt>
                <c:pt idx="41">
                  <c:v>0.26608524989875482</c:v>
                </c:pt>
                <c:pt idx="42">
                  <c:v>0.28969155276148273</c:v>
                </c:pt>
                <c:pt idx="43">
                  <c:v>0.31225393336676127</c:v>
                </c:pt>
                <c:pt idx="44">
                  <c:v>0.33322460289179967</c:v>
                </c:pt>
                <c:pt idx="45">
                  <c:v>0.35206532676429952</c:v>
                </c:pt>
                <c:pt idx="46">
                  <c:v>0.36827014030332333</c:v>
                </c:pt>
                <c:pt idx="47">
                  <c:v>0.38138781546052414</c:v>
                </c:pt>
                <c:pt idx="48">
                  <c:v>0.39104269397545588</c:v>
                </c:pt>
                <c:pt idx="49">
                  <c:v>0.39695254747701181</c:v>
                </c:pt>
                <c:pt idx="50">
                  <c:v>0.3989422804014327</c:v>
                </c:pt>
                <c:pt idx="51">
                  <c:v>0.39695254747701181</c:v>
                </c:pt>
                <c:pt idx="52">
                  <c:v>0.39104269397545588</c:v>
                </c:pt>
                <c:pt idx="53">
                  <c:v>0.38138781546052414</c:v>
                </c:pt>
                <c:pt idx="54">
                  <c:v>0.36827014030332333</c:v>
                </c:pt>
                <c:pt idx="55">
                  <c:v>0.35206532676429952</c:v>
                </c:pt>
                <c:pt idx="56">
                  <c:v>0.33322460289179967</c:v>
                </c:pt>
                <c:pt idx="57">
                  <c:v>0.31225393336676127</c:v>
                </c:pt>
                <c:pt idx="58">
                  <c:v>0.28969155276148273</c:v>
                </c:pt>
                <c:pt idx="59">
                  <c:v>0.26608524989875482</c:v>
                </c:pt>
                <c:pt idx="60">
                  <c:v>0.24197072451914337</c:v>
                </c:pt>
                <c:pt idx="61">
                  <c:v>0.21785217703255053</c:v>
                </c:pt>
                <c:pt idx="62">
                  <c:v>0.19418605498321295</c:v>
                </c:pt>
                <c:pt idx="63">
                  <c:v>0.17136859204780736</c:v>
                </c:pt>
                <c:pt idx="64">
                  <c:v>0.14972746563574488</c:v>
                </c:pt>
                <c:pt idx="65">
                  <c:v>0.12951759566589174</c:v>
                </c:pt>
                <c:pt idx="66">
                  <c:v>0.11092083467945554</c:v>
                </c:pt>
                <c:pt idx="67">
                  <c:v>9.4049077376886947E-2</c:v>
                </c:pt>
                <c:pt idx="68">
                  <c:v>7.8950158300894149E-2</c:v>
                </c:pt>
                <c:pt idx="69">
                  <c:v>6.5615814774676595E-2</c:v>
                </c:pt>
                <c:pt idx="70">
                  <c:v>5.3990966513188063E-2</c:v>
                </c:pt>
                <c:pt idx="71">
                  <c:v>4.3983595980427191E-2</c:v>
                </c:pt>
                <c:pt idx="72">
                  <c:v>3.5474592846231424E-2</c:v>
                </c:pt>
                <c:pt idx="73">
                  <c:v>2.8327037741601186E-2</c:v>
                </c:pt>
                <c:pt idx="74">
                  <c:v>2.2394530294842899E-2</c:v>
                </c:pt>
                <c:pt idx="75">
                  <c:v>1.7528300493568086E-2</c:v>
                </c:pt>
                <c:pt idx="76">
                  <c:v>1.3582969233685613E-2</c:v>
                </c:pt>
                <c:pt idx="77">
                  <c:v>1.0420934814422592E-2</c:v>
                </c:pt>
                <c:pt idx="78">
                  <c:v>7.915451582979743E-3</c:v>
                </c:pt>
                <c:pt idx="79">
                  <c:v>5.9525324197756795E-3</c:v>
                </c:pt>
                <c:pt idx="80">
                  <c:v>4.431848411937874E-3</c:v>
                </c:pt>
                <c:pt idx="81">
                  <c:v>3.2668190561998202E-3</c:v>
                </c:pt>
                <c:pt idx="82">
                  <c:v>2.3840882014647662E-3</c:v>
                </c:pt>
                <c:pt idx="83">
                  <c:v>1.7225689390536229E-3</c:v>
                </c:pt>
                <c:pt idx="84">
                  <c:v>1.2322191684729772E-3</c:v>
                </c:pt>
                <c:pt idx="85">
                  <c:v>8.7268269504572915E-4</c:v>
                </c:pt>
                <c:pt idx="86">
                  <c:v>6.1190193011375076E-4</c:v>
                </c:pt>
                <c:pt idx="87">
                  <c:v>4.2478027055073593E-4</c:v>
                </c:pt>
                <c:pt idx="88">
                  <c:v>2.919469257914491E-4</c:v>
                </c:pt>
                <c:pt idx="89">
                  <c:v>1.9865547139276475E-4</c:v>
                </c:pt>
                <c:pt idx="90">
                  <c:v>1.3383022576488014E-4</c:v>
                </c:pt>
                <c:pt idx="91">
                  <c:v>8.926165717712912E-5</c:v>
                </c:pt>
                <c:pt idx="92">
                  <c:v>5.8943067756537443E-5</c:v>
                </c:pt>
                <c:pt idx="93">
                  <c:v>3.853519674208549E-5</c:v>
                </c:pt>
                <c:pt idx="94">
                  <c:v>2.4942471290052468E-5</c:v>
                </c:pt>
                <c:pt idx="95">
                  <c:v>1.5983741106904766E-5</c:v>
                </c:pt>
                <c:pt idx="96">
                  <c:v>1.0140852065486255E-5</c:v>
                </c:pt>
                <c:pt idx="97">
                  <c:v>6.369825178866807E-6</c:v>
                </c:pt>
                <c:pt idx="98">
                  <c:v>3.9612990910318923E-6</c:v>
                </c:pt>
                <c:pt idx="99">
                  <c:v>2.4389607458932395E-6</c:v>
                </c:pt>
                <c:pt idx="100">
                  <c:v>1.4867195147342238E-6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E1-4442-9647-F59B5AA69228}"/>
            </c:ext>
          </c:extLst>
        </c:ser>
        <c:ser>
          <c:idx val="1"/>
          <c:order val="1"/>
          <c:spPr>
            <a:solidFill>
              <a:srgbClr val="C9364F"/>
            </a:solidFill>
            <a:ln w="38100">
              <a:solidFill>
                <a:srgbClr val="C9364F"/>
              </a:solidFill>
            </a:ln>
            <a:effectLst/>
          </c:spPr>
          <c:cat>
            <c:numRef>
              <c:f>Sheet1!$A$2:$A$102</c:f>
              <c:numCache>
                <c:formatCode>General</c:formatCode>
                <c:ptCount val="101"/>
                <c:pt idx="0">
                  <c:v>-5</c:v>
                </c:pt>
                <c:pt idx="1">
                  <c:v>-4.9000000000000004</c:v>
                </c:pt>
                <c:pt idx="2">
                  <c:v>-4.8</c:v>
                </c:pt>
                <c:pt idx="3">
                  <c:v>-4.7</c:v>
                </c:pt>
                <c:pt idx="4">
                  <c:v>-4.5999999999999996</c:v>
                </c:pt>
                <c:pt idx="5">
                  <c:v>-4.5</c:v>
                </c:pt>
                <c:pt idx="6">
                  <c:v>-4.4000000000000004</c:v>
                </c:pt>
                <c:pt idx="7">
                  <c:v>-4.3</c:v>
                </c:pt>
                <c:pt idx="8">
                  <c:v>-4.2</c:v>
                </c:pt>
                <c:pt idx="9">
                  <c:v>-4.0999999999999996</c:v>
                </c:pt>
                <c:pt idx="10">
                  <c:v>-4</c:v>
                </c:pt>
                <c:pt idx="11">
                  <c:v>-3.9</c:v>
                </c:pt>
                <c:pt idx="12">
                  <c:v>-3.8</c:v>
                </c:pt>
                <c:pt idx="13">
                  <c:v>-3.7</c:v>
                </c:pt>
                <c:pt idx="14">
                  <c:v>-3.6</c:v>
                </c:pt>
                <c:pt idx="15">
                  <c:v>-3.5</c:v>
                </c:pt>
                <c:pt idx="16">
                  <c:v>-3.4</c:v>
                </c:pt>
                <c:pt idx="17">
                  <c:v>-3.3</c:v>
                </c:pt>
                <c:pt idx="18">
                  <c:v>-3.2</c:v>
                </c:pt>
                <c:pt idx="19">
                  <c:v>-3.1</c:v>
                </c:pt>
                <c:pt idx="20">
                  <c:v>-3</c:v>
                </c:pt>
                <c:pt idx="21">
                  <c:v>-2.9</c:v>
                </c:pt>
                <c:pt idx="22">
                  <c:v>-2.8</c:v>
                </c:pt>
                <c:pt idx="23">
                  <c:v>-2.7</c:v>
                </c:pt>
                <c:pt idx="24">
                  <c:v>-2.6</c:v>
                </c:pt>
                <c:pt idx="25">
                  <c:v>-2.5</c:v>
                </c:pt>
                <c:pt idx="26">
                  <c:v>-2.4</c:v>
                </c:pt>
                <c:pt idx="27">
                  <c:v>-2.2999999999999998</c:v>
                </c:pt>
                <c:pt idx="28">
                  <c:v>-2.2000000000000002</c:v>
                </c:pt>
                <c:pt idx="29">
                  <c:v>-2.1</c:v>
                </c:pt>
                <c:pt idx="30">
                  <c:v>-2</c:v>
                </c:pt>
                <c:pt idx="31">
                  <c:v>-1.9</c:v>
                </c:pt>
                <c:pt idx="32">
                  <c:v>-1.8</c:v>
                </c:pt>
                <c:pt idx="33">
                  <c:v>-1.7</c:v>
                </c:pt>
                <c:pt idx="34">
                  <c:v>-1.6</c:v>
                </c:pt>
                <c:pt idx="35">
                  <c:v>-1.5</c:v>
                </c:pt>
                <c:pt idx="36">
                  <c:v>-1.4</c:v>
                </c:pt>
                <c:pt idx="37">
                  <c:v>-1.3</c:v>
                </c:pt>
                <c:pt idx="38">
                  <c:v>-1.2</c:v>
                </c:pt>
                <c:pt idx="39">
                  <c:v>-1.1000000000000001</c:v>
                </c:pt>
                <c:pt idx="40">
                  <c:v>-1</c:v>
                </c:pt>
                <c:pt idx="41">
                  <c:v>-0.9</c:v>
                </c:pt>
                <c:pt idx="42">
                  <c:v>-0.8</c:v>
                </c:pt>
                <c:pt idx="43">
                  <c:v>-0.7</c:v>
                </c:pt>
                <c:pt idx="44">
                  <c:v>-0.6</c:v>
                </c:pt>
                <c:pt idx="45">
                  <c:v>-0.5</c:v>
                </c:pt>
                <c:pt idx="46">
                  <c:v>-0.4</c:v>
                </c:pt>
                <c:pt idx="47">
                  <c:v>-0.3</c:v>
                </c:pt>
                <c:pt idx="48">
                  <c:v>-0.2</c:v>
                </c:pt>
                <c:pt idx="49">
                  <c:v>-0.1</c:v>
                </c:pt>
                <c:pt idx="50">
                  <c:v>0</c:v>
                </c:pt>
                <c:pt idx="51">
                  <c:v>0.1</c:v>
                </c:pt>
                <c:pt idx="52">
                  <c:v>0.2</c:v>
                </c:pt>
                <c:pt idx="53">
                  <c:v>0.3</c:v>
                </c:pt>
                <c:pt idx="54">
                  <c:v>0.4</c:v>
                </c:pt>
                <c:pt idx="55">
                  <c:v>0.5</c:v>
                </c:pt>
                <c:pt idx="56">
                  <c:v>0.6</c:v>
                </c:pt>
                <c:pt idx="57">
                  <c:v>0.7</c:v>
                </c:pt>
                <c:pt idx="58">
                  <c:v>0.8</c:v>
                </c:pt>
                <c:pt idx="59">
                  <c:v>0.9</c:v>
                </c:pt>
                <c:pt idx="60">
                  <c:v>1</c:v>
                </c:pt>
                <c:pt idx="61">
                  <c:v>1.1000000000000001</c:v>
                </c:pt>
                <c:pt idx="62">
                  <c:v>1.2</c:v>
                </c:pt>
                <c:pt idx="63">
                  <c:v>1.3</c:v>
                </c:pt>
                <c:pt idx="64">
                  <c:v>1.4</c:v>
                </c:pt>
                <c:pt idx="65">
                  <c:v>1.5</c:v>
                </c:pt>
                <c:pt idx="66">
                  <c:v>1.6</c:v>
                </c:pt>
                <c:pt idx="67">
                  <c:v>1.7</c:v>
                </c:pt>
                <c:pt idx="68">
                  <c:v>1.8</c:v>
                </c:pt>
                <c:pt idx="69">
                  <c:v>1.9</c:v>
                </c:pt>
                <c:pt idx="70">
                  <c:v>2</c:v>
                </c:pt>
                <c:pt idx="71">
                  <c:v>2.1</c:v>
                </c:pt>
                <c:pt idx="72">
                  <c:v>2.2000000000000002</c:v>
                </c:pt>
                <c:pt idx="73">
                  <c:v>2.2999999999999998</c:v>
                </c:pt>
                <c:pt idx="74">
                  <c:v>2.4</c:v>
                </c:pt>
                <c:pt idx="75">
                  <c:v>2.5000000000000102</c:v>
                </c:pt>
                <c:pt idx="76">
                  <c:v>2.6</c:v>
                </c:pt>
                <c:pt idx="77">
                  <c:v>2.7</c:v>
                </c:pt>
                <c:pt idx="78">
                  <c:v>2.80000000000001</c:v>
                </c:pt>
                <c:pt idx="79">
                  <c:v>2.9000000000000101</c:v>
                </c:pt>
                <c:pt idx="80">
                  <c:v>3.0000000000000102</c:v>
                </c:pt>
                <c:pt idx="81">
                  <c:v>3.1000000000000099</c:v>
                </c:pt>
                <c:pt idx="82">
                  <c:v>3.2000000000000099</c:v>
                </c:pt>
                <c:pt idx="83">
                  <c:v>3.30000000000001</c:v>
                </c:pt>
                <c:pt idx="84">
                  <c:v>3.4000000000000101</c:v>
                </c:pt>
                <c:pt idx="85">
                  <c:v>3.5000000000000102</c:v>
                </c:pt>
                <c:pt idx="86">
                  <c:v>3.6000000000000099</c:v>
                </c:pt>
                <c:pt idx="87">
                  <c:v>3.7000000000000099</c:v>
                </c:pt>
                <c:pt idx="88">
                  <c:v>3.80000000000001</c:v>
                </c:pt>
                <c:pt idx="89">
                  <c:v>3.9000000000000101</c:v>
                </c:pt>
                <c:pt idx="90">
                  <c:v>4.0000000000000098</c:v>
                </c:pt>
                <c:pt idx="91">
                  <c:v>4.1000000000000103</c:v>
                </c:pt>
                <c:pt idx="92">
                  <c:v>4.2000000000000099</c:v>
                </c:pt>
                <c:pt idx="93">
                  <c:v>4.3000000000000096</c:v>
                </c:pt>
                <c:pt idx="94">
                  <c:v>4.4000000000000101</c:v>
                </c:pt>
                <c:pt idx="95">
                  <c:v>4.5000000000000098</c:v>
                </c:pt>
                <c:pt idx="96">
                  <c:v>4.6000000000000103</c:v>
                </c:pt>
                <c:pt idx="97">
                  <c:v>4.7000000000000099</c:v>
                </c:pt>
                <c:pt idx="98">
                  <c:v>4.8000000000000096</c:v>
                </c:pt>
                <c:pt idx="99">
                  <c:v>4.9000000000000101</c:v>
                </c:pt>
                <c:pt idx="100">
                  <c:v>5.0000000000000098</c:v>
                </c:pt>
              </c:numCache>
            </c:numRef>
          </c:cat>
          <c:val>
            <c:numRef>
              <c:f>Sheet1!$C$2:$C$102</c:f>
              <c:numCache>
                <c:formatCode>General</c:formatCode>
                <c:ptCount val="101"/>
                <c:pt idx="0">
                  <c:v>1.4867195147342977E-6</c:v>
                </c:pt>
                <c:pt idx="1">
                  <c:v>2.4389607458933522E-6</c:v>
                </c:pt>
                <c:pt idx="2">
                  <c:v>3.9612990910320753E-6</c:v>
                </c:pt>
                <c:pt idx="3">
                  <c:v>6.3698251788670899E-6</c:v>
                </c:pt>
                <c:pt idx="4">
                  <c:v>1.0140852065486758E-5</c:v>
                </c:pt>
                <c:pt idx="5">
                  <c:v>1.5983741106905475E-5</c:v>
                </c:pt>
                <c:pt idx="6">
                  <c:v>2.4942471290053535E-5</c:v>
                </c:pt>
                <c:pt idx="7">
                  <c:v>3.8535196742087129E-5</c:v>
                </c:pt>
                <c:pt idx="8">
                  <c:v>5.8943067756539855E-5</c:v>
                </c:pt>
                <c:pt idx="9">
                  <c:v>8.9261657177132928E-5</c:v>
                </c:pt>
                <c:pt idx="10">
                  <c:v>1.3383022576488537E-4</c:v>
                </c:pt>
                <c:pt idx="11">
                  <c:v>1.9865547139277272E-4</c:v>
                </c:pt>
                <c:pt idx="12">
                  <c:v>2.9194692579146027E-4</c:v>
                </c:pt>
                <c:pt idx="13">
                  <c:v>4.2478027055075143E-4</c:v>
                </c:pt>
                <c:pt idx="14">
                  <c:v>6.119019301137719E-4</c:v>
                </c:pt>
                <c:pt idx="15">
                  <c:v>8.7268269504576015E-4</c:v>
                </c:pt>
                <c:pt idx="16">
                  <c:v>1.2322191684730199E-3</c:v>
                </c:pt>
                <c:pt idx="17">
                  <c:v>1.7225689390536812E-3</c:v>
                </c:pt>
                <c:pt idx="18">
                  <c:v>2.3840882014648404E-3</c:v>
                </c:pt>
                <c:pt idx="19">
                  <c:v>3.2668190561999182E-3</c:v>
                </c:pt>
                <c:pt idx="20">
                  <c:v>4.4318484119380075E-3</c:v>
                </c:pt>
                <c:pt idx="21">
                  <c:v>5.9525324197758538E-3</c:v>
                </c:pt>
                <c:pt idx="22">
                  <c:v>7.9154515829799686E-3</c:v>
                </c:pt>
                <c:pt idx="23">
                  <c:v>1.0420934814422592E-2</c:v>
                </c:pt>
                <c:pt idx="24">
                  <c:v>1.3582969233685613E-2</c:v>
                </c:pt>
                <c:pt idx="25">
                  <c:v>1.752830049356854E-2</c:v>
                </c:pt>
                <c:pt idx="26">
                  <c:v>2.2394530294842899E-2</c:v>
                </c:pt>
                <c:pt idx="27">
                  <c:v>2.8327037741601186E-2</c:v>
                </c:pt>
                <c:pt idx="28">
                  <c:v>3.5474592846231424E-2</c:v>
                </c:pt>
                <c:pt idx="29">
                  <c:v>4.3983595980427191E-2</c:v>
                </c:pt>
                <c:pt idx="30">
                  <c:v>5.3990966513188063E-2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E1-4442-9647-F59B5AA692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831215"/>
        <c:axId val="51833015"/>
      </c:areaChart>
      <c:catAx>
        <c:axId val="5183121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1833015"/>
        <c:crosses val="autoZero"/>
        <c:auto val="1"/>
        <c:lblAlgn val="ctr"/>
        <c:lblOffset val="100"/>
        <c:tickMarkSkip val="1"/>
        <c:noMultiLvlLbl val="0"/>
      </c:catAx>
      <c:valAx>
        <c:axId val="5183301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1831215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7487221935467628E-2"/>
          <c:w val="1"/>
          <c:h val="0.98001460350232272"/>
        </c:manualLayout>
      </c:layout>
      <c:areaChart>
        <c:grouping val="standard"/>
        <c:varyColors val="0"/>
        <c:ser>
          <c:idx val="0"/>
          <c:order val="0"/>
          <c:spPr>
            <a:noFill/>
            <a:ln w="38100">
              <a:solidFill>
                <a:srgbClr val="020678"/>
              </a:solidFill>
            </a:ln>
            <a:effectLst/>
          </c:spPr>
          <c:cat>
            <c:numRef>
              <c:f>Sheet1!$A$2:$A$102</c:f>
              <c:numCache>
                <c:formatCode>General</c:formatCode>
                <c:ptCount val="101"/>
                <c:pt idx="0">
                  <c:v>-5</c:v>
                </c:pt>
                <c:pt idx="1">
                  <c:v>-4.9000000000000004</c:v>
                </c:pt>
                <c:pt idx="2">
                  <c:v>-4.8</c:v>
                </c:pt>
                <c:pt idx="3">
                  <c:v>-4.7</c:v>
                </c:pt>
                <c:pt idx="4">
                  <c:v>-4.5999999999999996</c:v>
                </c:pt>
                <c:pt idx="5">
                  <c:v>-4.5</c:v>
                </c:pt>
                <c:pt idx="6">
                  <c:v>-4.4000000000000004</c:v>
                </c:pt>
                <c:pt idx="7">
                  <c:v>-4.3</c:v>
                </c:pt>
                <c:pt idx="8">
                  <c:v>-4.2</c:v>
                </c:pt>
                <c:pt idx="9">
                  <c:v>-4.0999999999999996</c:v>
                </c:pt>
                <c:pt idx="10">
                  <c:v>-4</c:v>
                </c:pt>
                <c:pt idx="11">
                  <c:v>-3.9</c:v>
                </c:pt>
                <c:pt idx="12">
                  <c:v>-3.8</c:v>
                </c:pt>
                <c:pt idx="13">
                  <c:v>-3.7</c:v>
                </c:pt>
                <c:pt idx="14">
                  <c:v>-3.6</c:v>
                </c:pt>
                <c:pt idx="15">
                  <c:v>-3.5</c:v>
                </c:pt>
                <c:pt idx="16">
                  <c:v>-3.4</c:v>
                </c:pt>
                <c:pt idx="17">
                  <c:v>-3.3</c:v>
                </c:pt>
                <c:pt idx="18">
                  <c:v>-3.2</c:v>
                </c:pt>
                <c:pt idx="19">
                  <c:v>-3.1</c:v>
                </c:pt>
                <c:pt idx="20">
                  <c:v>-3</c:v>
                </c:pt>
                <c:pt idx="21">
                  <c:v>-2.9</c:v>
                </c:pt>
                <c:pt idx="22">
                  <c:v>-2.8</c:v>
                </c:pt>
                <c:pt idx="23">
                  <c:v>-2.7</c:v>
                </c:pt>
                <c:pt idx="24">
                  <c:v>-2.6</c:v>
                </c:pt>
                <c:pt idx="25">
                  <c:v>-2.5</c:v>
                </c:pt>
                <c:pt idx="26">
                  <c:v>-2.4</c:v>
                </c:pt>
                <c:pt idx="27">
                  <c:v>-2.2999999999999998</c:v>
                </c:pt>
                <c:pt idx="28">
                  <c:v>-2.2000000000000002</c:v>
                </c:pt>
                <c:pt idx="29">
                  <c:v>-2.1</c:v>
                </c:pt>
                <c:pt idx="30">
                  <c:v>-2</c:v>
                </c:pt>
                <c:pt idx="31">
                  <c:v>-1.9</c:v>
                </c:pt>
                <c:pt idx="32">
                  <c:v>-1.8</c:v>
                </c:pt>
                <c:pt idx="33">
                  <c:v>-1.7</c:v>
                </c:pt>
                <c:pt idx="34">
                  <c:v>-1.6</c:v>
                </c:pt>
                <c:pt idx="35">
                  <c:v>-1.5</c:v>
                </c:pt>
                <c:pt idx="36">
                  <c:v>-1.4</c:v>
                </c:pt>
                <c:pt idx="37">
                  <c:v>-1.3</c:v>
                </c:pt>
                <c:pt idx="38">
                  <c:v>-1.2</c:v>
                </c:pt>
                <c:pt idx="39">
                  <c:v>-1.1000000000000001</c:v>
                </c:pt>
                <c:pt idx="40">
                  <c:v>-1</c:v>
                </c:pt>
                <c:pt idx="41">
                  <c:v>-0.9</c:v>
                </c:pt>
                <c:pt idx="42">
                  <c:v>-0.8</c:v>
                </c:pt>
                <c:pt idx="43">
                  <c:v>-0.7</c:v>
                </c:pt>
                <c:pt idx="44">
                  <c:v>-0.6</c:v>
                </c:pt>
                <c:pt idx="45">
                  <c:v>-0.5</c:v>
                </c:pt>
                <c:pt idx="46">
                  <c:v>-0.4</c:v>
                </c:pt>
                <c:pt idx="47">
                  <c:v>-0.3</c:v>
                </c:pt>
                <c:pt idx="48">
                  <c:v>-0.2</c:v>
                </c:pt>
                <c:pt idx="49">
                  <c:v>-0.1</c:v>
                </c:pt>
                <c:pt idx="50">
                  <c:v>0</c:v>
                </c:pt>
                <c:pt idx="51">
                  <c:v>0.1</c:v>
                </c:pt>
                <c:pt idx="52">
                  <c:v>0.2</c:v>
                </c:pt>
                <c:pt idx="53">
                  <c:v>0.3</c:v>
                </c:pt>
                <c:pt idx="54">
                  <c:v>0.4</c:v>
                </c:pt>
                <c:pt idx="55">
                  <c:v>0.5</c:v>
                </c:pt>
                <c:pt idx="56">
                  <c:v>0.6</c:v>
                </c:pt>
                <c:pt idx="57">
                  <c:v>0.7</c:v>
                </c:pt>
                <c:pt idx="58">
                  <c:v>0.8</c:v>
                </c:pt>
                <c:pt idx="59">
                  <c:v>0.9</c:v>
                </c:pt>
                <c:pt idx="60">
                  <c:v>1</c:v>
                </c:pt>
                <c:pt idx="61">
                  <c:v>1.1000000000000001</c:v>
                </c:pt>
                <c:pt idx="62">
                  <c:v>1.2</c:v>
                </c:pt>
                <c:pt idx="63">
                  <c:v>1.3</c:v>
                </c:pt>
                <c:pt idx="64">
                  <c:v>1.4</c:v>
                </c:pt>
                <c:pt idx="65">
                  <c:v>1.5</c:v>
                </c:pt>
                <c:pt idx="66">
                  <c:v>1.6</c:v>
                </c:pt>
                <c:pt idx="67">
                  <c:v>1.7</c:v>
                </c:pt>
                <c:pt idx="68">
                  <c:v>1.8</c:v>
                </c:pt>
                <c:pt idx="69">
                  <c:v>1.9</c:v>
                </c:pt>
                <c:pt idx="70">
                  <c:v>2</c:v>
                </c:pt>
                <c:pt idx="71">
                  <c:v>2.1</c:v>
                </c:pt>
                <c:pt idx="72">
                  <c:v>2.2000000000000002</c:v>
                </c:pt>
                <c:pt idx="73">
                  <c:v>2.2999999999999998</c:v>
                </c:pt>
                <c:pt idx="74">
                  <c:v>2.4</c:v>
                </c:pt>
                <c:pt idx="75">
                  <c:v>2.5000000000000102</c:v>
                </c:pt>
                <c:pt idx="76">
                  <c:v>2.6</c:v>
                </c:pt>
                <c:pt idx="77">
                  <c:v>2.7</c:v>
                </c:pt>
                <c:pt idx="78">
                  <c:v>2.80000000000001</c:v>
                </c:pt>
                <c:pt idx="79">
                  <c:v>2.9000000000000101</c:v>
                </c:pt>
                <c:pt idx="80">
                  <c:v>3.0000000000000102</c:v>
                </c:pt>
                <c:pt idx="81">
                  <c:v>3.1000000000000099</c:v>
                </c:pt>
                <c:pt idx="82">
                  <c:v>3.2000000000000099</c:v>
                </c:pt>
                <c:pt idx="83">
                  <c:v>3.30000000000001</c:v>
                </c:pt>
                <c:pt idx="84">
                  <c:v>3.4000000000000101</c:v>
                </c:pt>
                <c:pt idx="85">
                  <c:v>3.5000000000000102</c:v>
                </c:pt>
                <c:pt idx="86">
                  <c:v>3.6000000000000099</c:v>
                </c:pt>
                <c:pt idx="87">
                  <c:v>3.7000000000000099</c:v>
                </c:pt>
                <c:pt idx="88">
                  <c:v>3.80000000000001</c:v>
                </c:pt>
                <c:pt idx="89">
                  <c:v>3.9000000000000101</c:v>
                </c:pt>
                <c:pt idx="90">
                  <c:v>4.0000000000000098</c:v>
                </c:pt>
                <c:pt idx="91">
                  <c:v>4.1000000000000103</c:v>
                </c:pt>
                <c:pt idx="92">
                  <c:v>4.2000000000000099</c:v>
                </c:pt>
                <c:pt idx="93">
                  <c:v>4.3000000000000096</c:v>
                </c:pt>
                <c:pt idx="94">
                  <c:v>4.4000000000000101</c:v>
                </c:pt>
                <c:pt idx="95">
                  <c:v>4.5000000000000098</c:v>
                </c:pt>
                <c:pt idx="96">
                  <c:v>4.6000000000000103</c:v>
                </c:pt>
                <c:pt idx="97">
                  <c:v>4.7000000000000099</c:v>
                </c:pt>
                <c:pt idx="98">
                  <c:v>4.8000000000000096</c:v>
                </c:pt>
                <c:pt idx="99">
                  <c:v>4.9000000000000101</c:v>
                </c:pt>
                <c:pt idx="100">
                  <c:v>5.0000000000000098</c:v>
                </c:pt>
              </c:numCache>
            </c:numRef>
          </c:cat>
          <c:val>
            <c:numRef>
              <c:f>Sheet1!$B$2:$B$102</c:f>
              <c:numCache>
                <c:formatCode>General</c:formatCode>
                <c:ptCount val="101"/>
                <c:pt idx="0">
                  <c:v>1.4867195147342977E-6</c:v>
                </c:pt>
                <c:pt idx="1">
                  <c:v>2.4389607458933522E-6</c:v>
                </c:pt>
                <c:pt idx="2">
                  <c:v>3.9612990910320753E-6</c:v>
                </c:pt>
                <c:pt idx="3">
                  <c:v>6.3698251788670899E-6</c:v>
                </c:pt>
                <c:pt idx="4">
                  <c:v>1.0140852065486758E-5</c:v>
                </c:pt>
                <c:pt idx="5">
                  <c:v>1.5983741106905475E-5</c:v>
                </c:pt>
                <c:pt idx="6">
                  <c:v>2.4942471290053535E-5</c:v>
                </c:pt>
                <c:pt idx="7">
                  <c:v>3.8535196742087129E-5</c:v>
                </c:pt>
                <c:pt idx="8">
                  <c:v>5.8943067756539855E-5</c:v>
                </c:pt>
                <c:pt idx="9">
                  <c:v>8.9261657177132928E-5</c:v>
                </c:pt>
                <c:pt idx="10">
                  <c:v>1.3383022576488537E-4</c:v>
                </c:pt>
                <c:pt idx="11">
                  <c:v>1.9865547139277272E-4</c:v>
                </c:pt>
                <c:pt idx="12">
                  <c:v>2.9194692579146027E-4</c:v>
                </c:pt>
                <c:pt idx="13">
                  <c:v>4.2478027055075143E-4</c:v>
                </c:pt>
                <c:pt idx="14">
                  <c:v>6.119019301137719E-4</c:v>
                </c:pt>
                <c:pt idx="15">
                  <c:v>8.7268269504576015E-4</c:v>
                </c:pt>
                <c:pt idx="16">
                  <c:v>1.2322191684730199E-3</c:v>
                </c:pt>
                <c:pt idx="17">
                  <c:v>1.7225689390536812E-3</c:v>
                </c:pt>
                <c:pt idx="18">
                  <c:v>2.3840882014648404E-3</c:v>
                </c:pt>
                <c:pt idx="19">
                  <c:v>3.2668190561999182E-3</c:v>
                </c:pt>
                <c:pt idx="20">
                  <c:v>4.4318484119380075E-3</c:v>
                </c:pt>
                <c:pt idx="21">
                  <c:v>5.9525324197758538E-3</c:v>
                </c:pt>
                <c:pt idx="22">
                  <c:v>7.9154515829799686E-3</c:v>
                </c:pt>
                <c:pt idx="23">
                  <c:v>1.0420934814422592E-2</c:v>
                </c:pt>
                <c:pt idx="24">
                  <c:v>1.3582969233685613E-2</c:v>
                </c:pt>
                <c:pt idx="25">
                  <c:v>1.752830049356854E-2</c:v>
                </c:pt>
                <c:pt idx="26">
                  <c:v>2.2394530294842899E-2</c:v>
                </c:pt>
                <c:pt idx="27">
                  <c:v>2.8327037741601186E-2</c:v>
                </c:pt>
                <c:pt idx="28">
                  <c:v>3.5474592846231424E-2</c:v>
                </c:pt>
                <c:pt idx="29">
                  <c:v>4.3983595980427191E-2</c:v>
                </c:pt>
                <c:pt idx="30">
                  <c:v>5.3990966513188063E-2</c:v>
                </c:pt>
                <c:pt idx="31">
                  <c:v>6.5615814774676595E-2</c:v>
                </c:pt>
                <c:pt idx="32">
                  <c:v>7.8950158300894149E-2</c:v>
                </c:pt>
                <c:pt idx="33">
                  <c:v>9.4049077376886947E-2</c:v>
                </c:pt>
                <c:pt idx="34">
                  <c:v>0.11092083467945554</c:v>
                </c:pt>
                <c:pt idx="35">
                  <c:v>0.12951759566589174</c:v>
                </c:pt>
                <c:pt idx="36">
                  <c:v>0.14972746563574488</c:v>
                </c:pt>
                <c:pt idx="37">
                  <c:v>0.17136859204780736</c:v>
                </c:pt>
                <c:pt idx="38">
                  <c:v>0.19418605498321295</c:v>
                </c:pt>
                <c:pt idx="39">
                  <c:v>0.21785217703255053</c:v>
                </c:pt>
                <c:pt idx="40">
                  <c:v>0.24197072451914337</c:v>
                </c:pt>
                <c:pt idx="41">
                  <c:v>0.26608524989875482</c:v>
                </c:pt>
                <c:pt idx="42">
                  <c:v>0.28969155276148273</c:v>
                </c:pt>
                <c:pt idx="43">
                  <c:v>0.31225393336676127</c:v>
                </c:pt>
                <c:pt idx="44">
                  <c:v>0.33322460289179967</c:v>
                </c:pt>
                <c:pt idx="45">
                  <c:v>0.35206532676429952</c:v>
                </c:pt>
                <c:pt idx="46">
                  <c:v>0.36827014030332333</c:v>
                </c:pt>
                <c:pt idx="47">
                  <c:v>0.38138781546052414</c:v>
                </c:pt>
                <c:pt idx="48">
                  <c:v>0.39104269397545588</c:v>
                </c:pt>
                <c:pt idx="49">
                  <c:v>0.39695254747701181</c:v>
                </c:pt>
                <c:pt idx="50">
                  <c:v>0.3989422804014327</c:v>
                </c:pt>
                <c:pt idx="51">
                  <c:v>0.39695254747701181</c:v>
                </c:pt>
                <c:pt idx="52">
                  <c:v>0.39104269397545588</c:v>
                </c:pt>
                <c:pt idx="53">
                  <c:v>0.38138781546052414</c:v>
                </c:pt>
                <c:pt idx="54">
                  <c:v>0.36827014030332333</c:v>
                </c:pt>
                <c:pt idx="55">
                  <c:v>0.35206532676429952</c:v>
                </c:pt>
                <c:pt idx="56">
                  <c:v>0.33322460289179967</c:v>
                </c:pt>
                <c:pt idx="57">
                  <c:v>0.31225393336676127</c:v>
                </c:pt>
                <c:pt idx="58">
                  <c:v>0.28969155276148273</c:v>
                </c:pt>
                <c:pt idx="59">
                  <c:v>0.26608524989875482</c:v>
                </c:pt>
                <c:pt idx="60">
                  <c:v>0.24197072451914337</c:v>
                </c:pt>
                <c:pt idx="61">
                  <c:v>0.21785217703255053</c:v>
                </c:pt>
                <c:pt idx="62">
                  <c:v>0.19418605498321295</c:v>
                </c:pt>
                <c:pt idx="63">
                  <c:v>0.17136859204780736</c:v>
                </c:pt>
                <c:pt idx="64">
                  <c:v>0.14972746563574488</c:v>
                </c:pt>
                <c:pt idx="65">
                  <c:v>0.12951759566589174</c:v>
                </c:pt>
                <c:pt idx="66">
                  <c:v>0.11092083467945554</c:v>
                </c:pt>
                <c:pt idx="67">
                  <c:v>9.4049077376886947E-2</c:v>
                </c:pt>
                <c:pt idx="68">
                  <c:v>7.8950158300894149E-2</c:v>
                </c:pt>
                <c:pt idx="69">
                  <c:v>6.5615814774676595E-2</c:v>
                </c:pt>
                <c:pt idx="70">
                  <c:v>5.3990966513188063E-2</c:v>
                </c:pt>
                <c:pt idx="71">
                  <c:v>4.3983595980427191E-2</c:v>
                </c:pt>
                <c:pt idx="72">
                  <c:v>3.5474592846231424E-2</c:v>
                </c:pt>
                <c:pt idx="73">
                  <c:v>2.8327037741601186E-2</c:v>
                </c:pt>
                <c:pt idx="74">
                  <c:v>2.2394530294842899E-2</c:v>
                </c:pt>
                <c:pt idx="75">
                  <c:v>1.7528300493568086E-2</c:v>
                </c:pt>
                <c:pt idx="76">
                  <c:v>1.3582969233685613E-2</c:v>
                </c:pt>
                <c:pt idx="77">
                  <c:v>1.0420934814422592E-2</c:v>
                </c:pt>
                <c:pt idx="78">
                  <c:v>7.915451582979743E-3</c:v>
                </c:pt>
                <c:pt idx="79">
                  <c:v>5.9525324197756795E-3</c:v>
                </c:pt>
                <c:pt idx="80">
                  <c:v>4.431848411937874E-3</c:v>
                </c:pt>
                <c:pt idx="81">
                  <c:v>3.2668190561998202E-3</c:v>
                </c:pt>
                <c:pt idx="82">
                  <c:v>2.3840882014647662E-3</c:v>
                </c:pt>
                <c:pt idx="83">
                  <c:v>1.7225689390536229E-3</c:v>
                </c:pt>
                <c:pt idx="84">
                  <c:v>1.2322191684729772E-3</c:v>
                </c:pt>
                <c:pt idx="85">
                  <c:v>8.7268269504572915E-4</c:v>
                </c:pt>
                <c:pt idx="86">
                  <c:v>6.1190193011375076E-4</c:v>
                </c:pt>
                <c:pt idx="87">
                  <c:v>4.2478027055073593E-4</c:v>
                </c:pt>
                <c:pt idx="88">
                  <c:v>2.919469257914491E-4</c:v>
                </c:pt>
                <c:pt idx="89">
                  <c:v>1.9865547139276475E-4</c:v>
                </c:pt>
                <c:pt idx="90">
                  <c:v>1.3383022576488014E-4</c:v>
                </c:pt>
                <c:pt idx="91">
                  <c:v>8.926165717712912E-5</c:v>
                </c:pt>
                <c:pt idx="92">
                  <c:v>5.8943067756537443E-5</c:v>
                </c:pt>
                <c:pt idx="93">
                  <c:v>3.853519674208549E-5</c:v>
                </c:pt>
                <c:pt idx="94">
                  <c:v>2.4942471290052468E-5</c:v>
                </c:pt>
                <c:pt idx="95">
                  <c:v>1.5983741106904766E-5</c:v>
                </c:pt>
                <c:pt idx="96">
                  <c:v>1.0140852065486255E-5</c:v>
                </c:pt>
                <c:pt idx="97">
                  <c:v>6.369825178866807E-6</c:v>
                </c:pt>
                <c:pt idx="98">
                  <c:v>3.9612990910318923E-6</c:v>
                </c:pt>
                <c:pt idx="99">
                  <c:v>2.4389607458932395E-6</c:v>
                </c:pt>
                <c:pt idx="100">
                  <c:v>1.4867195147342238E-6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E1-4442-9647-F59B5AA69228}"/>
            </c:ext>
          </c:extLst>
        </c:ser>
        <c:ser>
          <c:idx val="1"/>
          <c:order val="1"/>
          <c:spPr>
            <a:solidFill>
              <a:srgbClr val="C9364F"/>
            </a:solidFill>
            <a:ln w="38100">
              <a:solidFill>
                <a:srgbClr val="C9364F"/>
              </a:solidFill>
            </a:ln>
            <a:effectLst/>
          </c:spPr>
          <c:cat>
            <c:numRef>
              <c:f>Sheet1!$A$2:$A$102</c:f>
              <c:numCache>
                <c:formatCode>General</c:formatCode>
                <c:ptCount val="101"/>
                <c:pt idx="0">
                  <c:v>-5</c:v>
                </c:pt>
                <c:pt idx="1">
                  <c:v>-4.9000000000000004</c:v>
                </c:pt>
                <c:pt idx="2">
                  <c:v>-4.8</c:v>
                </c:pt>
                <c:pt idx="3">
                  <c:v>-4.7</c:v>
                </c:pt>
                <c:pt idx="4">
                  <c:v>-4.5999999999999996</c:v>
                </c:pt>
                <c:pt idx="5">
                  <c:v>-4.5</c:v>
                </c:pt>
                <c:pt idx="6">
                  <c:v>-4.4000000000000004</c:v>
                </c:pt>
                <c:pt idx="7">
                  <c:v>-4.3</c:v>
                </c:pt>
                <c:pt idx="8">
                  <c:v>-4.2</c:v>
                </c:pt>
                <c:pt idx="9">
                  <c:v>-4.0999999999999996</c:v>
                </c:pt>
                <c:pt idx="10">
                  <c:v>-4</c:v>
                </c:pt>
                <c:pt idx="11">
                  <c:v>-3.9</c:v>
                </c:pt>
                <c:pt idx="12">
                  <c:v>-3.8</c:v>
                </c:pt>
                <c:pt idx="13">
                  <c:v>-3.7</c:v>
                </c:pt>
                <c:pt idx="14">
                  <c:v>-3.6</c:v>
                </c:pt>
                <c:pt idx="15">
                  <c:v>-3.5</c:v>
                </c:pt>
                <c:pt idx="16">
                  <c:v>-3.4</c:v>
                </c:pt>
                <c:pt idx="17">
                  <c:v>-3.3</c:v>
                </c:pt>
                <c:pt idx="18">
                  <c:v>-3.2</c:v>
                </c:pt>
                <c:pt idx="19">
                  <c:v>-3.1</c:v>
                </c:pt>
                <c:pt idx="20">
                  <c:v>-3</c:v>
                </c:pt>
                <c:pt idx="21">
                  <c:v>-2.9</c:v>
                </c:pt>
                <c:pt idx="22">
                  <c:v>-2.8</c:v>
                </c:pt>
                <c:pt idx="23">
                  <c:v>-2.7</c:v>
                </c:pt>
                <c:pt idx="24">
                  <c:v>-2.6</c:v>
                </c:pt>
                <c:pt idx="25">
                  <c:v>-2.5</c:v>
                </c:pt>
                <c:pt idx="26">
                  <c:v>-2.4</c:v>
                </c:pt>
                <c:pt idx="27">
                  <c:v>-2.2999999999999998</c:v>
                </c:pt>
                <c:pt idx="28">
                  <c:v>-2.2000000000000002</c:v>
                </c:pt>
                <c:pt idx="29">
                  <c:v>-2.1</c:v>
                </c:pt>
                <c:pt idx="30">
                  <c:v>-2</c:v>
                </c:pt>
                <c:pt idx="31">
                  <c:v>-1.9</c:v>
                </c:pt>
                <c:pt idx="32">
                  <c:v>-1.8</c:v>
                </c:pt>
                <c:pt idx="33">
                  <c:v>-1.7</c:v>
                </c:pt>
                <c:pt idx="34">
                  <c:v>-1.6</c:v>
                </c:pt>
                <c:pt idx="35">
                  <c:v>-1.5</c:v>
                </c:pt>
                <c:pt idx="36">
                  <c:v>-1.4</c:v>
                </c:pt>
                <c:pt idx="37">
                  <c:v>-1.3</c:v>
                </c:pt>
                <c:pt idx="38">
                  <c:v>-1.2</c:v>
                </c:pt>
                <c:pt idx="39">
                  <c:v>-1.1000000000000001</c:v>
                </c:pt>
                <c:pt idx="40">
                  <c:v>-1</c:v>
                </c:pt>
                <c:pt idx="41">
                  <c:v>-0.9</c:v>
                </c:pt>
                <c:pt idx="42">
                  <c:v>-0.8</c:v>
                </c:pt>
                <c:pt idx="43">
                  <c:v>-0.7</c:v>
                </c:pt>
                <c:pt idx="44">
                  <c:v>-0.6</c:v>
                </c:pt>
                <c:pt idx="45">
                  <c:v>-0.5</c:v>
                </c:pt>
                <c:pt idx="46">
                  <c:v>-0.4</c:v>
                </c:pt>
                <c:pt idx="47">
                  <c:v>-0.3</c:v>
                </c:pt>
                <c:pt idx="48">
                  <c:v>-0.2</c:v>
                </c:pt>
                <c:pt idx="49">
                  <c:v>-0.1</c:v>
                </c:pt>
                <c:pt idx="50">
                  <c:v>0</c:v>
                </c:pt>
                <c:pt idx="51">
                  <c:v>0.1</c:v>
                </c:pt>
                <c:pt idx="52">
                  <c:v>0.2</c:v>
                </c:pt>
                <c:pt idx="53">
                  <c:v>0.3</c:v>
                </c:pt>
                <c:pt idx="54">
                  <c:v>0.4</c:v>
                </c:pt>
                <c:pt idx="55">
                  <c:v>0.5</c:v>
                </c:pt>
                <c:pt idx="56">
                  <c:v>0.6</c:v>
                </c:pt>
                <c:pt idx="57">
                  <c:v>0.7</c:v>
                </c:pt>
                <c:pt idx="58">
                  <c:v>0.8</c:v>
                </c:pt>
                <c:pt idx="59">
                  <c:v>0.9</c:v>
                </c:pt>
                <c:pt idx="60">
                  <c:v>1</c:v>
                </c:pt>
                <c:pt idx="61">
                  <c:v>1.1000000000000001</c:v>
                </c:pt>
                <c:pt idx="62">
                  <c:v>1.2</c:v>
                </c:pt>
                <c:pt idx="63">
                  <c:v>1.3</c:v>
                </c:pt>
                <c:pt idx="64">
                  <c:v>1.4</c:v>
                </c:pt>
                <c:pt idx="65">
                  <c:v>1.5</c:v>
                </c:pt>
                <c:pt idx="66">
                  <c:v>1.6</c:v>
                </c:pt>
                <c:pt idx="67">
                  <c:v>1.7</c:v>
                </c:pt>
                <c:pt idx="68">
                  <c:v>1.8</c:v>
                </c:pt>
                <c:pt idx="69">
                  <c:v>1.9</c:v>
                </c:pt>
                <c:pt idx="70">
                  <c:v>2</c:v>
                </c:pt>
                <c:pt idx="71">
                  <c:v>2.1</c:v>
                </c:pt>
                <c:pt idx="72">
                  <c:v>2.2000000000000002</c:v>
                </c:pt>
                <c:pt idx="73">
                  <c:v>2.2999999999999998</c:v>
                </c:pt>
                <c:pt idx="74">
                  <c:v>2.4</c:v>
                </c:pt>
                <c:pt idx="75">
                  <c:v>2.5000000000000102</c:v>
                </c:pt>
                <c:pt idx="76">
                  <c:v>2.6</c:v>
                </c:pt>
                <c:pt idx="77">
                  <c:v>2.7</c:v>
                </c:pt>
                <c:pt idx="78">
                  <c:v>2.80000000000001</c:v>
                </c:pt>
                <c:pt idx="79">
                  <c:v>2.9000000000000101</c:v>
                </c:pt>
                <c:pt idx="80">
                  <c:v>3.0000000000000102</c:v>
                </c:pt>
                <c:pt idx="81">
                  <c:v>3.1000000000000099</c:v>
                </c:pt>
                <c:pt idx="82">
                  <c:v>3.2000000000000099</c:v>
                </c:pt>
                <c:pt idx="83">
                  <c:v>3.30000000000001</c:v>
                </c:pt>
                <c:pt idx="84">
                  <c:v>3.4000000000000101</c:v>
                </c:pt>
                <c:pt idx="85">
                  <c:v>3.5000000000000102</c:v>
                </c:pt>
                <c:pt idx="86">
                  <c:v>3.6000000000000099</c:v>
                </c:pt>
                <c:pt idx="87">
                  <c:v>3.7000000000000099</c:v>
                </c:pt>
                <c:pt idx="88">
                  <c:v>3.80000000000001</c:v>
                </c:pt>
                <c:pt idx="89">
                  <c:v>3.9000000000000101</c:v>
                </c:pt>
                <c:pt idx="90">
                  <c:v>4.0000000000000098</c:v>
                </c:pt>
                <c:pt idx="91">
                  <c:v>4.1000000000000103</c:v>
                </c:pt>
                <c:pt idx="92">
                  <c:v>4.2000000000000099</c:v>
                </c:pt>
                <c:pt idx="93">
                  <c:v>4.3000000000000096</c:v>
                </c:pt>
                <c:pt idx="94">
                  <c:v>4.4000000000000101</c:v>
                </c:pt>
                <c:pt idx="95">
                  <c:v>4.5000000000000098</c:v>
                </c:pt>
                <c:pt idx="96">
                  <c:v>4.6000000000000103</c:v>
                </c:pt>
                <c:pt idx="97">
                  <c:v>4.7000000000000099</c:v>
                </c:pt>
                <c:pt idx="98">
                  <c:v>4.8000000000000096</c:v>
                </c:pt>
                <c:pt idx="99">
                  <c:v>4.9000000000000101</c:v>
                </c:pt>
                <c:pt idx="100">
                  <c:v>5.0000000000000098</c:v>
                </c:pt>
              </c:numCache>
            </c:numRef>
          </c:cat>
          <c:val>
            <c:numRef>
              <c:f>Sheet1!$C$2:$C$102</c:f>
              <c:numCache>
                <c:formatCode>General</c:formatCode>
                <c:ptCount val="101"/>
                <c:pt idx="0">
                  <c:v>1.4867195147342977E-6</c:v>
                </c:pt>
                <c:pt idx="1">
                  <c:v>2.4389607458933522E-6</c:v>
                </c:pt>
                <c:pt idx="2">
                  <c:v>3.9612990910320753E-6</c:v>
                </c:pt>
                <c:pt idx="3">
                  <c:v>6.3698251788670899E-6</c:v>
                </c:pt>
                <c:pt idx="4">
                  <c:v>1.0140852065486758E-5</c:v>
                </c:pt>
                <c:pt idx="5">
                  <c:v>1.5983741106905475E-5</c:v>
                </c:pt>
                <c:pt idx="6">
                  <c:v>2.4942471290053535E-5</c:v>
                </c:pt>
                <c:pt idx="7">
                  <c:v>3.8535196742087129E-5</c:v>
                </c:pt>
                <c:pt idx="8">
                  <c:v>5.8943067756539855E-5</c:v>
                </c:pt>
                <c:pt idx="9">
                  <c:v>8.9261657177132928E-5</c:v>
                </c:pt>
                <c:pt idx="10">
                  <c:v>1.3383022576488537E-4</c:v>
                </c:pt>
                <c:pt idx="11">
                  <c:v>1.9865547139277272E-4</c:v>
                </c:pt>
                <c:pt idx="12">
                  <c:v>2.9194692579146027E-4</c:v>
                </c:pt>
                <c:pt idx="13">
                  <c:v>4.2478027055075143E-4</c:v>
                </c:pt>
                <c:pt idx="14">
                  <c:v>6.119019301137719E-4</c:v>
                </c:pt>
                <c:pt idx="15">
                  <c:v>8.7268269504576015E-4</c:v>
                </c:pt>
                <c:pt idx="16">
                  <c:v>1.2322191684730199E-3</c:v>
                </c:pt>
                <c:pt idx="17">
                  <c:v>1.7225689390536812E-3</c:v>
                </c:pt>
                <c:pt idx="18">
                  <c:v>2.3840882014648404E-3</c:v>
                </c:pt>
                <c:pt idx="19">
                  <c:v>3.2668190561999182E-3</c:v>
                </c:pt>
                <c:pt idx="20">
                  <c:v>4.4318484119380075E-3</c:v>
                </c:pt>
                <c:pt idx="21">
                  <c:v>5.9525324197758538E-3</c:v>
                </c:pt>
                <c:pt idx="22">
                  <c:v>7.9154515829799686E-3</c:v>
                </c:pt>
                <c:pt idx="23">
                  <c:v>1.0420934814422592E-2</c:v>
                </c:pt>
                <c:pt idx="24">
                  <c:v>1.3582969233685613E-2</c:v>
                </c:pt>
                <c:pt idx="25">
                  <c:v>1.752830049356854E-2</c:v>
                </c:pt>
                <c:pt idx="26">
                  <c:v>2.2394530294842899E-2</c:v>
                </c:pt>
                <c:pt idx="27">
                  <c:v>2.8327037741601186E-2</c:v>
                </c:pt>
                <c:pt idx="28">
                  <c:v>3.5474592846231424E-2</c:v>
                </c:pt>
                <c:pt idx="29">
                  <c:v>4.3983595980427191E-2</c:v>
                </c:pt>
                <c:pt idx="30">
                  <c:v>5.3990966513188063E-2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E1-4442-9647-F59B5AA692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831215"/>
        <c:axId val="51833015"/>
      </c:areaChart>
      <c:catAx>
        <c:axId val="5183121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1833015"/>
        <c:crosses val="autoZero"/>
        <c:auto val="1"/>
        <c:lblAlgn val="ctr"/>
        <c:lblOffset val="100"/>
        <c:tickMarkSkip val="1"/>
        <c:noMultiLvlLbl val="0"/>
      </c:catAx>
      <c:valAx>
        <c:axId val="5183301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1831215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7487248568661774E-2"/>
          <c:w val="1"/>
          <c:h val="0.98001460350232272"/>
        </c:manualLayout>
      </c:layout>
      <c:areaChart>
        <c:grouping val="standard"/>
        <c:varyColors val="0"/>
        <c:ser>
          <c:idx val="0"/>
          <c:order val="0"/>
          <c:spPr>
            <a:noFill/>
            <a:ln w="38100">
              <a:solidFill>
                <a:srgbClr val="020678"/>
              </a:solidFill>
            </a:ln>
            <a:effectLst/>
          </c:spPr>
          <c:cat>
            <c:numRef>
              <c:f>Sheet1!$A$2:$A$102</c:f>
              <c:numCache>
                <c:formatCode>General</c:formatCode>
                <c:ptCount val="101"/>
                <c:pt idx="0">
                  <c:v>-5</c:v>
                </c:pt>
                <c:pt idx="1">
                  <c:v>-4.9000000000000004</c:v>
                </c:pt>
                <c:pt idx="2">
                  <c:v>-4.8</c:v>
                </c:pt>
                <c:pt idx="3">
                  <c:v>-4.7</c:v>
                </c:pt>
                <c:pt idx="4">
                  <c:v>-4.5999999999999996</c:v>
                </c:pt>
                <c:pt idx="5">
                  <c:v>-4.5</c:v>
                </c:pt>
                <c:pt idx="6">
                  <c:v>-4.4000000000000004</c:v>
                </c:pt>
                <c:pt idx="7">
                  <c:v>-4.3</c:v>
                </c:pt>
                <c:pt idx="8">
                  <c:v>-4.2</c:v>
                </c:pt>
                <c:pt idx="9">
                  <c:v>-4.0999999999999996</c:v>
                </c:pt>
                <c:pt idx="10">
                  <c:v>-4</c:v>
                </c:pt>
                <c:pt idx="11">
                  <c:v>-3.9</c:v>
                </c:pt>
                <c:pt idx="12">
                  <c:v>-3.8</c:v>
                </c:pt>
                <c:pt idx="13">
                  <c:v>-3.7</c:v>
                </c:pt>
                <c:pt idx="14">
                  <c:v>-3.6</c:v>
                </c:pt>
                <c:pt idx="15">
                  <c:v>-3.5</c:v>
                </c:pt>
                <c:pt idx="16">
                  <c:v>-3.4</c:v>
                </c:pt>
                <c:pt idx="17">
                  <c:v>-3.3</c:v>
                </c:pt>
                <c:pt idx="18">
                  <c:v>-3.2</c:v>
                </c:pt>
                <c:pt idx="19">
                  <c:v>-3.1</c:v>
                </c:pt>
                <c:pt idx="20">
                  <c:v>-3</c:v>
                </c:pt>
                <c:pt idx="21">
                  <c:v>-2.9</c:v>
                </c:pt>
                <c:pt idx="22">
                  <c:v>-2.8</c:v>
                </c:pt>
                <c:pt idx="23">
                  <c:v>-2.7</c:v>
                </c:pt>
                <c:pt idx="24">
                  <c:v>-2.6</c:v>
                </c:pt>
                <c:pt idx="25">
                  <c:v>-2.5</c:v>
                </c:pt>
                <c:pt idx="26">
                  <c:v>-2.4</c:v>
                </c:pt>
                <c:pt idx="27">
                  <c:v>-2.2999999999999998</c:v>
                </c:pt>
                <c:pt idx="28">
                  <c:v>-2.2000000000000002</c:v>
                </c:pt>
                <c:pt idx="29">
                  <c:v>-2.1</c:v>
                </c:pt>
                <c:pt idx="30">
                  <c:v>-2</c:v>
                </c:pt>
                <c:pt idx="31">
                  <c:v>-1.9</c:v>
                </c:pt>
                <c:pt idx="32">
                  <c:v>-1.8</c:v>
                </c:pt>
                <c:pt idx="33">
                  <c:v>-1.7</c:v>
                </c:pt>
                <c:pt idx="34">
                  <c:v>-1.6</c:v>
                </c:pt>
                <c:pt idx="35">
                  <c:v>-1.5</c:v>
                </c:pt>
                <c:pt idx="36">
                  <c:v>-1.4</c:v>
                </c:pt>
                <c:pt idx="37">
                  <c:v>-1.3</c:v>
                </c:pt>
                <c:pt idx="38">
                  <c:v>-1.2</c:v>
                </c:pt>
                <c:pt idx="39">
                  <c:v>-1.1000000000000001</c:v>
                </c:pt>
                <c:pt idx="40">
                  <c:v>-1</c:v>
                </c:pt>
                <c:pt idx="41">
                  <c:v>-0.9</c:v>
                </c:pt>
                <c:pt idx="42">
                  <c:v>-0.8</c:v>
                </c:pt>
                <c:pt idx="43">
                  <c:v>-0.7</c:v>
                </c:pt>
                <c:pt idx="44">
                  <c:v>-0.6</c:v>
                </c:pt>
                <c:pt idx="45">
                  <c:v>-0.5</c:v>
                </c:pt>
                <c:pt idx="46">
                  <c:v>-0.4</c:v>
                </c:pt>
                <c:pt idx="47">
                  <c:v>-0.3</c:v>
                </c:pt>
                <c:pt idx="48">
                  <c:v>-0.2</c:v>
                </c:pt>
                <c:pt idx="49">
                  <c:v>-0.1</c:v>
                </c:pt>
                <c:pt idx="50">
                  <c:v>0</c:v>
                </c:pt>
                <c:pt idx="51">
                  <c:v>0.1</c:v>
                </c:pt>
                <c:pt idx="52">
                  <c:v>0.2</c:v>
                </c:pt>
                <c:pt idx="53">
                  <c:v>0.3</c:v>
                </c:pt>
                <c:pt idx="54">
                  <c:v>0.4</c:v>
                </c:pt>
                <c:pt idx="55">
                  <c:v>0.5</c:v>
                </c:pt>
                <c:pt idx="56">
                  <c:v>0.6</c:v>
                </c:pt>
                <c:pt idx="57">
                  <c:v>0.7</c:v>
                </c:pt>
                <c:pt idx="58">
                  <c:v>0.8</c:v>
                </c:pt>
                <c:pt idx="59">
                  <c:v>0.9</c:v>
                </c:pt>
                <c:pt idx="60">
                  <c:v>1</c:v>
                </c:pt>
                <c:pt idx="61">
                  <c:v>1.1000000000000001</c:v>
                </c:pt>
                <c:pt idx="62">
                  <c:v>1.2</c:v>
                </c:pt>
                <c:pt idx="63">
                  <c:v>1.3</c:v>
                </c:pt>
                <c:pt idx="64">
                  <c:v>1.4</c:v>
                </c:pt>
                <c:pt idx="65">
                  <c:v>1.5</c:v>
                </c:pt>
                <c:pt idx="66">
                  <c:v>1.6</c:v>
                </c:pt>
                <c:pt idx="67">
                  <c:v>1.7</c:v>
                </c:pt>
                <c:pt idx="68">
                  <c:v>1.8</c:v>
                </c:pt>
                <c:pt idx="69">
                  <c:v>1.9</c:v>
                </c:pt>
                <c:pt idx="70">
                  <c:v>2</c:v>
                </c:pt>
                <c:pt idx="71">
                  <c:v>2.1</c:v>
                </c:pt>
                <c:pt idx="72">
                  <c:v>2.2000000000000002</c:v>
                </c:pt>
                <c:pt idx="73">
                  <c:v>2.2999999999999998</c:v>
                </c:pt>
                <c:pt idx="74">
                  <c:v>2.4</c:v>
                </c:pt>
                <c:pt idx="75">
                  <c:v>2.5000000000000102</c:v>
                </c:pt>
                <c:pt idx="76">
                  <c:v>2.6</c:v>
                </c:pt>
                <c:pt idx="77">
                  <c:v>2.7</c:v>
                </c:pt>
                <c:pt idx="78">
                  <c:v>2.80000000000001</c:v>
                </c:pt>
                <c:pt idx="79">
                  <c:v>2.9000000000000101</c:v>
                </c:pt>
                <c:pt idx="80">
                  <c:v>3.0000000000000102</c:v>
                </c:pt>
                <c:pt idx="81">
                  <c:v>3.1000000000000099</c:v>
                </c:pt>
                <c:pt idx="82">
                  <c:v>3.2000000000000099</c:v>
                </c:pt>
                <c:pt idx="83">
                  <c:v>3.30000000000001</c:v>
                </c:pt>
                <c:pt idx="84">
                  <c:v>3.4000000000000101</c:v>
                </c:pt>
                <c:pt idx="85">
                  <c:v>3.5000000000000102</c:v>
                </c:pt>
                <c:pt idx="86">
                  <c:v>3.6000000000000099</c:v>
                </c:pt>
                <c:pt idx="87">
                  <c:v>3.7000000000000099</c:v>
                </c:pt>
                <c:pt idx="88">
                  <c:v>3.80000000000001</c:v>
                </c:pt>
                <c:pt idx="89">
                  <c:v>3.9000000000000101</c:v>
                </c:pt>
                <c:pt idx="90">
                  <c:v>4.0000000000000098</c:v>
                </c:pt>
                <c:pt idx="91">
                  <c:v>4.1000000000000103</c:v>
                </c:pt>
                <c:pt idx="92">
                  <c:v>4.2000000000000099</c:v>
                </c:pt>
                <c:pt idx="93">
                  <c:v>4.3000000000000096</c:v>
                </c:pt>
                <c:pt idx="94">
                  <c:v>4.4000000000000101</c:v>
                </c:pt>
                <c:pt idx="95">
                  <c:v>4.5000000000000098</c:v>
                </c:pt>
                <c:pt idx="96">
                  <c:v>4.6000000000000103</c:v>
                </c:pt>
                <c:pt idx="97">
                  <c:v>4.7000000000000099</c:v>
                </c:pt>
                <c:pt idx="98">
                  <c:v>4.8000000000000096</c:v>
                </c:pt>
                <c:pt idx="99">
                  <c:v>4.9000000000000101</c:v>
                </c:pt>
                <c:pt idx="100">
                  <c:v>5.0000000000000098</c:v>
                </c:pt>
              </c:numCache>
            </c:numRef>
          </c:cat>
          <c:val>
            <c:numRef>
              <c:f>Sheet1!$B$2:$B$102</c:f>
              <c:numCache>
                <c:formatCode>General</c:formatCode>
                <c:ptCount val="101"/>
                <c:pt idx="0">
                  <c:v>1.4867195147342977E-6</c:v>
                </c:pt>
                <c:pt idx="1">
                  <c:v>2.4389607458933522E-6</c:v>
                </c:pt>
                <c:pt idx="2">
                  <c:v>3.9612990910320753E-6</c:v>
                </c:pt>
                <c:pt idx="3">
                  <c:v>6.3698251788670899E-6</c:v>
                </c:pt>
                <c:pt idx="4">
                  <c:v>1.0140852065486758E-5</c:v>
                </c:pt>
                <c:pt idx="5">
                  <c:v>1.5983741106905475E-5</c:v>
                </c:pt>
                <c:pt idx="6">
                  <c:v>2.4942471290053535E-5</c:v>
                </c:pt>
                <c:pt idx="7">
                  <c:v>3.8535196742087129E-5</c:v>
                </c:pt>
                <c:pt idx="8">
                  <c:v>5.8943067756539855E-5</c:v>
                </c:pt>
                <c:pt idx="9">
                  <c:v>8.9261657177132928E-5</c:v>
                </c:pt>
                <c:pt idx="10">
                  <c:v>1.3383022576488537E-4</c:v>
                </c:pt>
                <c:pt idx="11">
                  <c:v>1.9865547139277272E-4</c:v>
                </c:pt>
                <c:pt idx="12">
                  <c:v>2.9194692579146027E-4</c:v>
                </c:pt>
                <c:pt idx="13">
                  <c:v>4.2478027055075143E-4</c:v>
                </c:pt>
                <c:pt idx="14">
                  <c:v>6.119019301137719E-4</c:v>
                </c:pt>
                <c:pt idx="15">
                  <c:v>8.7268269504576015E-4</c:v>
                </c:pt>
                <c:pt idx="16">
                  <c:v>1.2322191684730199E-3</c:v>
                </c:pt>
                <c:pt idx="17">
                  <c:v>1.7225689390536812E-3</c:v>
                </c:pt>
                <c:pt idx="18">
                  <c:v>2.3840882014648404E-3</c:v>
                </c:pt>
                <c:pt idx="19">
                  <c:v>3.2668190561999182E-3</c:v>
                </c:pt>
                <c:pt idx="20">
                  <c:v>4.4318484119380075E-3</c:v>
                </c:pt>
                <c:pt idx="21">
                  <c:v>5.9525324197758538E-3</c:v>
                </c:pt>
                <c:pt idx="22">
                  <c:v>7.9154515829799686E-3</c:v>
                </c:pt>
                <c:pt idx="23">
                  <c:v>1.0420934814422592E-2</c:v>
                </c:pt>
                <c:pt idx="24">
                  <c:v>1.3582969233685613E-2</c:v>
                </c:pt>
                <c:pt idx="25">
                  <c:v>1.752830049356854E-2</c:v>
                </c:pt>
                <c:pt idx="26">
                  <c:v>2.2394530294842899E-2</c:v>
                </c:pt>
                <c:pt idx="27">
                  <c:v>2.8327037741601186E-2</c:v>
                </c:pt>
                <c:pt idx="28">
                  <c:v>3.5474592846231424E-2</c:v>
                </c:pt>
                <c:pt idx="29">
                  <c:v>4.3983595980427191E-2</c:v>
                </c:pt>
                <c:pt idx="30">
                  <c:v>5.3990966513188063E-2</c:v>
                </c:pt>
                <c:pt idx="31">
                  <c:v>6.5615814774676595E-2</c:v>
                </c:pt>
                <c:pt idx="32">
                  <c:v>7.8950158300894149E-2</c:v>
                </c:pt>
                <c:pt idx="33">
                  <c:v>9.4049077376886947E-2</c:v>
                </c:pt>
                <c:pt idx="34">
                  <c:v>0.11092083467945554</c:v>
                </c:pt>
                <c:pt idx="35">
                  <c:v>0.12951759566589174</c:v>
                </c:pt>
                <c:pt idx="36">
                  <c:v>0.14972746563574488</c:v>
                </c:pt>
                <c:pt idx="37">
                  <c:v>0.17136859204780736</c:v>
                </c:pt>
                <c:pt idx="38">
                  <c:v>0.19418605498321295</c:v>
                </c:pt>
                <c:pt idx="39">
                  <c:v>0.21785217703255053</c:v>
                </c:pt>
                <c:pt idx="40">
                  <c:v>0.24197072451914337</c:v>
                </c:pt>
                <c:pt idx="41">
                  <c:v>0.26608524989875482</c:v>
                </c:pt>
                <c:pt idx="42">
                  <c:v>0.28969155276148273</c:v>
                </c:pt>
                <c:pt idx="43">
                  <c:v>0.31225393336676127</c:v>
                </c:pt>
                <c:pt idx="44">
                  <c:v>0.33322460289179967</c:v>
                </c:pt>
                <c:pt idx="45">
                  <c:v>0.35206532676429952</c:v>
                </c:pt>
                <c:pt idx="46">
                  <c:v>0.36827014030332333</c:v>
                </c:pt>
                <c:pt idx="47">
                  <c:v>0.38138781546052414</c:v>
                </c:pt>
                <c:pt idx="48">
                  <c:v>0.39104269397545588</c:v>
                </c:pt>
                <c:pt idx="49">
                  <c:v>0.39695254747701181</c:v>
                </c:pt>
                <c:pt idx="50">
                  <c:v>0.3989422804014327</c:v>
                </c:pt>
                <c:pt idx="51">
                  <c:v>0.39695254747701181</c:v>
                </c:pt>
                <c:pt idx="52">
                  <c:v>0.39104269397545588</c:v>
                </c:pt>
                <c:pt idx="53">
                  <c:v>0.38138781546052414</c:v>
                </c:pt>
                <c:pt idx="54">
                  <c:v>0.36827014030332333</c:v>
                </c:pt>
                <c:pt idx="55">
                  <c:v>0.35206532676429952</c:v>
                </c:pt>
                <c:pt idx="56">
                  <c:v>0.33322460289179967</c:v>
                </c:pt>
                <c:pt idx="57">
                  <c:v>0.31225393336676127</c:v>
                </c:pt>
                <c:pt idx="58">
                  <c:v>0.28969155276148273</c:v>
                </c:pt>
                <c:pt idx="59">
                  <c:v>0.26608524989875482</c:v>
                </c:pt>
                <c:pt idx="60">
                  <c:v>0.24197072451914337</c:v>
                </c:pt>
                <c:pt idx="61">
                  <c:v>0.21785217703255053</c:v>
                </c:pt>
                <c:pt idx="62">
                  <c:v>0.19418605498321295</c:v>
                </c:pt>
                <c:pt idx="63">
                  <c:v>0.17136859204780736</c:v>
                </c:pt>
                <c:pt idx="64">
                  <c:v>0.14972746563574488</c:v>
                </c:pt>
                <c:pt idx="65">
                  <c:v>0.12951759566589174</c:v>
                </c:pt>
                <c:pt idx="66">
                  <c:v>0.11092083467945554</c:v>
                </c:pt>
                <c:pt idx="67">
                  <c:v>9.4049077376886947E-2</c:v>
                </c:pt>
                <c:pt idx="68">
                  <c:v>7.8950158300894149E-2</c:v>
                </c:pt>
                <c:pt idx="69">
                  <c:v>6.5615814774676595E-2</c:v>
                </c:pt>
                <c:pt idx="70">
                  <c:v>5.3990966513188063E-2</c:v>
                </c:pt>
                <c:pt idx="71">
                  <c:v>4.3983595980427191E-2</c:v>
                </c:pt>
                <c:pt idx="72">
                  <c:v>3.5474592846231424E-2</c:v>
                </c:pt>
                <c:pt idx="73">
                  <c:v>2.8327037741601186E-2</c:v>
                </c:pt>
                <c:pt idx="74">
                  <c:v>2.2394530294842899E-2</c:v>
                </c:pt>
                <c:pt idx="75">
                  <c:v>1.7528300493568086E-2</c:v>
                </c:pt>
                <c:pt idx="76">
                  <c:v>1.3582969233685613E-2</c:v>
                </c:pt>
                <c:pt idx="77">
                  <c:v>1.0420934814422592E-2</c:v>
                </c:pt>
                <c:pt idx="78">
                  <c:v>7.915451582979743E-3</c:v>
                </c:pt>
                <c:pt idx="79">
                  <c:v>5.9525324197756795E-3</c:v>
                </c:pt>
                <c:pt idx="80">
                  <c:v>4.431848411937874E-3</c:v>
                </c:pt>
                <c:pt idx="81">
                  <c:v>3.2668190561998202E-3</c:v>
                </c:pt>
                <c:pt idx="82">
                  <c:v>2.3840882014647662E-3</c:v>
                </c:pt>
                <c:pt idx="83">
                  <c:v>1.7225689390536229E-3</c:v>
                </c:pt>
                <c:pt idx="84">
                  <c:v>1.2322191684729772E-3</c:v>
                </c:pt>
                <c:pt idx="85">
                  <c:v>8.7268269504572915E-4</c:v>
                </c:pt>
                <c:pt idx="86">
                  <c:v>6.1190193011375076E-4</c:v>
                </c:pt>
                <c:pt idx="87">
                  <c:v>4.2478027055073593E-4</c:v>
                </c:pt>
                <c:pt idx="88">
                  <c:v>2.919469257914491E-4</c:v>
                </c:pt>
                <c:pt idx="89">
                  <c:v>1.9865547139276475E-4</c:v>
                </c:pt>
                <c:pt idx="90">
                  <c:v>1.3383022576488014E-4</c:v>
                </c:pt>
                <c:pt idx="91">
                  <c:v>8.926165717712912E-5</c:v>
                </c:pt>
                <c:pt idx="92">
                  <c:v>5.8943067756537443E-5</c:v>
                </c:pt>
                <c:pt idx="93">
                  <c:v>3.853519674208549E-5</c:v>
                </c:pt>
                <c:pt idx="94">
                  <c:v>2.4942471290052468E-5</c:v>
                </c:pt>
                <c:pt idx="95">
                  <c:v>1.5983741106904766E-5</c:v>
                </c:pt>
                <c:pt idx="96">
                  <c:v>1.0140852065486255E-5</c:v>
                </c:pt>
                <c:pt idx="97">
                  <c:v>6.369825178866807E-6</c:v>
                </c:pt>
                <c:pt idx="98">
                  <c:v>3.9612990910318923E-6</c:v>
                </c:pt>
                <c:pt idx="99">
                  <c:v>2.4389607458932395E-6</c:v>
                </c:pt>
                <c:pt idx="100">
                  <c:v>1.4867195147342238E-6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E1-4442-9647-F59B5AA69228}"/>
            </c:ext>
          </c:extLst>
        </c:ser>
        <c:ser>
          <c:idx val="1"/>
          <c:order val="1"/>
          <c:spPr>
            <a:solidFill>
              <a:srgbClr val="C9364F"/>
            </a:solidFill>
            <a:ln w="38100">
              <a:solidFill>
                <a:srgbClr val="C9364F"/>
              </a:solidFill>
            </a:ln>
            <a:effectLst/>
          </c:spPr>
          <c:cat>
            <c:numRef>
              <c:f>Sheet1!$A$2:$A$102</c:f>
              <c:numCache>
                <c:formatCode>General</c:formatCode>
                <c:ptCount val="101"/>
                <c:pt idx="0">
                  <c:v>-5</c:v>
                </c:pt>
                <c:pt idx="1">
                  <c:v>-4.9000000000000004</c:v>
                </c:pt>
                <c:pt idx="2">
                  <c:v>-4.8</c:v>
                </c:pt>
                <c:pt idx="3">
                  <c:v>-4.7</c:v>
                </c:pt>
                <c:pt idx="4">
                  <c:v>-4.5999999999999996</c:v>
                </c:pt>
                <c:pt idx="5">
                  <c:v>-4.5</c:v>
                </c:pt>
                <c:pt idx="6">
                  <c:v>-4.4000000000000004</c:v>
                </c:pt>
                <c:pt idx="7">
                  <c:v>-4.3</c:v>
                </c:pt>
                <c:pt idx="8">
                  <c:v>-4.2</c:v>
                </c:pt>
                <c:pt idx="9">
                  <c:v>-4.0999999999999996</c:v>
                </c:pt>
                <c:pt idx="10">
                  <c:v>-4</c:v>
                </c:pt>
                <c:pt idx="11">
                  <c:v>-3.9</c:v>
                </c:pt>
                <c:pt idx="12">
                  <c:v>-3.8</c:v>
                </c:pt>
                <c:pt idx="13">
                  <c:v>-3.7</c:v>
                </c:pt>
                <c:pt idx="14">
                  <c:v>-3.6</c:v>
                </c:pt>
                <c:pt idx="15">
                  <c:v>-3.5</c:v>
                </c:pt>
                <c:pt idx="16">
                  <c:v>-3.4</c:v>
                </c:pt>
                <c:pt idx="17">
                  <c:v>-3.3</c:v>
                </c:pt>
                <c:pt idx="18">
                  <c:v>-3.2</c:v>
                </c:pt>
                <c:pt idx="19">
                  <c:v>-3.1</c:v>
                </c:pt>
                <c:pt idx="20">
                  <c:v>-3</c:v>
                </c:pt>
                <c:pt idx="21">
                  <c:v>-2.9</c:v>
                </c:pt>
                <c:pt idx="22">
                  <c:v>-2.8</c:v>
                </c:pt>
                <c:pt idx="23">
                  <c:v>-2.7</c:v>
                </c:pt>
                <c:pt idx="24">
                  <c:v>-2.6</c:v>
                </c:pt>
                <c:pt idx="25">
                  <c:v>-2.5</c:v>
                </c:pt>
                <c:pt idx="26">
                  <c:v>-2.4</c:v>
                </c:pt>
                <c:pt idx="27">
                  <c:v>-2.2999999999999998</c:v>
                </c:pt>
                <c:pt idx="28">
                  <c:v>-2.2000000000000002</c:v>
                </c:pt>
                <c:pt idx="29">
                  <c:v>-2.1</c:v>
                </c:pt>
                <c:pt idx="30">
                  <c:v>-2</c:v>
                </c:pt>
                <c:pt idx="31">
                  <c:v>-1.9</c:v>
                </c:pt>
                <c:pt idx="32">
                  <c:v>-1.8</c:v>
                </c:pt>
                <c:pt idx="33">
                  <c:v>-1.7</c:v>
                </c:pt>
                <c:pt idx="34">
                  <c:v>-1.6</c:v>
                </c:pt>
                <c:pt idx="35">
                  <c:v>-1.5</c:v>
                </c:pt>
                <c:pt idx="36">
                  <c:v>-1.4</c:v>
                </c:pt>
                <c:pt idx="37">
                  <c:v>-1.3</c:v>
                </c:pt>
                <c:pt idx="38">
                  <c:v>-1.2</c:v>
                </c:pt>
                <c:pt idx="39">
                  <c:v>-1.1000000000000001</c:v>
                </c:pt>
                <c:pt idx="40">
                  <c:v>-1</c:v>
                </c:pt>
                <c:pt idx="41">
                  <c:v>-0.9</c:v>
                </c:pt>
                <c:pt idx="42">
                  <c:v>-0.8</c:v>
                </c:pt>
                <c:pt idx="43">
                  <c:v>-0.7</c:v>
                </c:pt>
                <c:pt idx="44">
                  <c:v>-0.6</c:v>
                </c:pt>
                <c:pt idx="45">
                  <c:v>-0.5</c:v>
                </c:pt>
                <c:pt idx="46">
                  <c:v>-0.4</c:v>
                </c:pt>
                <c:pt idx="47">
                  <c:v>-0.3</c:v>
                </c:pt>
                <c:pt idx="48">
                  <c:v>-0.2</c:v>
                </c:pt>
                <c:pt idx="49">
                  <c:v>-0.1</c:v>
                </c:pt>
                <c:pt idx="50">
                  <c:v>0</c:v>
                </c:pt>
                <c:pt idx="51">
                  <c:v>0.1</c:v>
                </c:pt>
                <c:pt idx="52">
                  <c:v>0.2</c:v>
                </c:pt>
                <c:pt idx="53">
                  <c:v>0.3</c:v>
                </c:pt>
                <c:pt idx="54">
                  <c:v>0.4</c:v>
                </c:pt>
                <c:pt idx="55">
                  <c:v>0.5</c:v>
                </c:pt>
                <c:pt idx="56">
                  <c:v>0.6</c:v>
                </c:pt>
                <c:pt idx="57">
                  <c:v>0.7</c:v>
                </c:pt>
                <c:pt idx="58">
                  <c:v>0.8</c:v>
                </c:pt>
                <c:pt idx="59">
                  <c:v>0.9</c:v>
                </c:pt>
                <c:pt idx="60">
                  <c:v>1</c:v>
                </c:pt>
                <c:pt idx="61">
                  <c:v>1.1000000000000001</c:v>
                </c:pt>
                <c:pt idx="62">
                  <c:v>1.2</c:v>
                </c:pt>
                <c:pt idx="63">
                  <c:v>1.3</c:v>
                </c:pt>
                <c:pt idx="64">
                  <c:v>1.4</c:v>
                </c:pt>
                <c:pt idx="65">
                  <c:v>1.5</c:v>
                </c:pt>
                <c:pt idx="66">
                  <c:v>1.6</c:v>
                </c:pt>
                <c:pt idx="67">
                  <c:v>1.7</c:v>
                </c:pt>
                <c:pt idx="68">
                  <c:v>1.8</c:v>
                </c:pt>
                <c:pt idx="69">
                  <c:v>1.9</c:v>
                </c:pt>
                <c:pt idx="70">
                  <c:v>2</c:v>
                </c:pt>
                <c:pt idx="71">
                  <c:v>2.1</c:v>
                </c:pt>
                <c:pt idx="72">
                  <c:v>2.2000000000000002</c:v>
                </c:pt>
                <c:pt idx="73">
                  <c:v>2.2999999999999998</c:v>
                </c:pt>
                <c:pt idx="74">
                  <c:v>2.4</c:v>
                </c:pt>
                <c:pt idx="75">
                  <c:v>2.5000000000000102</c:v>
                </c:pt>
                <c:pt idx="76">
                  <c:v>2.6</c:v>
                </c:pt>
                <c:pt idx="77">
                  <c:v>2.7</c:v>
                </c:pt>
                <c:pt idx="78">
                  <c:v>2.80000000000001</c:v>
                </c:pt>
                <c:pt idx="79">
                  <c:v>2.9000000000000101</c:v>
                </c:pt>
                <c:pt idx="80">
                  <c:v>3.0000000000000102</c:v>
                </c:pt>
                <c:pt idx="81">
                  <c:v>3.1000000000000099</c:v>
                </c:pt>
                <c:pt idx="82">
                  <c:v>3.2000000000000099</c:v>
                </c:pt>
                <c:pt idx="83">
                  <c:v>3.30000000000001</c:v>
                </c:pt>
                <c:pt idx="84">
                  <c:v>3.4000000000000101</c:v>
                </c:pt>
                <c:pt idx="85">
                  <c:v>3.5000000000000102</c:v>
                </c:pt>
                <c:pt idx="86">
                  <c:v>3.6000000000000099</c:v>
                </c:pt>
                <c:pt idx="87">
                  <c:v>3.7000000000000099</c:v>
                </c:pt>
                <c:pt idx="88">
                  <c:v>3.80000000000001</c:v>
                </c:pt>
                <c:pt idx="89">
                  <c:v>3.9000000000000101</c:v>
                </c:pt>
                <c:pt idx="90">
                  <c:v>4.0000000000000098</c:v>
                </c:pt>
                <c:pt idx="91">
                  <c:v>4.1000000000000103</c:v>
                </c:pt>
                <c:pt idx="92">
                  <c:v>4.2000000000000099</c:v>
                </c:pt>
                <c:pt idx="93">
                  <c:v>4.3000000000000096</c:v>
                </c:pt>
                <c:pt idx="94">
                  <c:v>4.4000000000000101</c:v>
                </c:pt>
                <c:pt idx="95">
                  <c:v>4.5000000000000098</c:v>
                </c:pt>
                <c:pt idx="96">
                  <c:v>4.6000000000000103</c:v>
                </c:pt>
                <c:pt idx="97">
                  <c:v>4.7000000000000099</c:v>
                </c:pt>
                <c:pt idx="98">
                  <c:v>4.8000000000000096</c:v>
                </c:pt>
                <c:pt idx="99">
                  <c:v>4.9000000000000101</c:v>
                </c:pt>
                <c:pt idx="100">
                  <c:v>5.0000000000000098</c:v>
                </c:pt>
              </c:numCache>
            </c:numRef>
          </c:cat>
          <c:val>
            <c:numRef>
              <c:f>Sheet1!$C$2:$C$102</c:f>
              <c:numCache>
                <c:formatCode>General</c:formatCode>
                <c:ptCount val="101"/>
                <c:pt idx="0">
                  <c:v>1.4867195147342977E-6</c:v>
                </c:pt>
                <c:pt idx="1">
                  <c:v>2.4389607458933522E-6</c:v>
                </c:pt>
                <c:pt idx="2">
                  <c:v>3.9612990910320753E-6</c:v>
                </c:pt>
                <c:pt idx="3">
                  <c:v>6.3698251788670899E-6</c:v>
                </c:pt>
                <c:pt idx="4">
                  <c:v>1.0140852065486758E-5</c:v>
                </c:pt>
                <c:pt idx="5">
                  <c:v>1.5983741106905475E-5</c:v>
                </c:pt>
                <c:pt idx="6">
                  <c:v>2.4942471290053535E-5</c:v>
                </c:pt>
                <c:pt idx="7">
                  <c:v>3.8535196742087129E-5</c:v>
                </c:pt>
                <c:pt idx="8">
                  <c:v>5.8943067756539855E-5</c:v>
                </c:pt>
                <c:pt idx="9">
                  <c:v>8.9261657177132928E-5</c:v>
                </c:pt>
                <c:pt idx="10">
                  <c:v>1.3383022576488537E-4</c:v>
                </c:pt>
                <c:pt idx="11">
                  <c:v>1.9865547139277272E-4</c:v>
                </c:pt>
                <c:pt idx="12">
                  <c:v>2.9194692579146027E-4</c:v>
                </c:pt>
                <c:pt idx="13">
                  <c:v>4.2478027055075143E-4</c:v>
                </c:pt>
                <c:pt idx="14">
                  <c:v>6.119019301137719E-4</c:v>
                </c:pt>
                <c:pt idx="15">
                  <c:v>8.7268269504576015E-4</c:v>
                </c:pt>
                <c:pt idx="16">
                  <c:v>1.2322191684730199E-3</c:v>
                </c:pt>
                <c:pt idx="17">
                  <c:v>1.7225689390536812E-3</c:v>
                </c:pt>
                <c:pt idx="18">
                  <c:v>2.3840882014648404E-3</c:v>
                </c:pt>
                <c:pt idx="19">
                  <c:v>3.2668190561999182E-3</c:v>
                </c:pt>
                <c:pt idx="20">
                  <c:v>4.4318484119380075E-3</c:v>
                </c:pt>
                <c:pt idx="21">
                  <c:v>5.9525324197758538E-3</c:v>
                </c:pt>
                <c:pt idx="22">
                  <c:v>7.9154515829799686E-3</c:v>
                </c:pt>
                <c:pt idx="23">
                  <c:v>1.0420934814422592E-2</c:v>
                </c:pt>
                <c:pt idx="24">
                  <c:v>1.3582969233685613E-2</c:v>
                </c:pt>
                <c:pt idx="25">
                  <c:v>1.752830049356854E-2</c:v>
                </c:pt>
                <c:pt idx="26">
                  <c:v>2.2394530294842899E-2</c:v>
                </c:pt>
                <c:pt idx="27">
                  <c:v>2.8327037741601186E-2</c:v>
                </c:pt>
                <c:pt idx="28">
                  <c:v>3.5474592846231424E-2</c:v>
                </c:pt>
                <c:pt idx="29">
                  <c:v>4.3983595980427191E-2</c:v>
                </c:pt>
                <c:pt idx="30">
                  <c:v>5.3990966513188063E-2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E1-4442-9647-F59B5AA692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831215"/>
        <c:axId val="51833015"/>
      </c:areaChart>
      <c:catAx>
        <c:axId val="5183121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1833015"/>
        <c:crosses val="autoZero"/>
        <c:auto val="1"/>
        <c:lblAlgn val="ctr"/>
        <c:lblOffset val="100"/>
        <c:tickMarkSkip val="1"/>
        <c:noMultiLvlLbl val="0"/>
      </c:catAx>
      <c:valAx>
        <c:axId val="5183301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1831215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7487221935467628E-2"/>
          <c:w val="1"/>
          <c:h val="0.98001460350232272"/>
        </c:manualLayout>
      </c:layout>
      <c:areaChart>
        <c:grouping val="standard"/>
        <c:varyColors val="0"/>
        <c:ser>
          <c:idx val="0"/>
          <c:order val="0"/>
          <c:spPr>
            <a:noFill/>
            <a:ln w="38100">
              <a:solidFill>
                <a:srgbClr val="020678"/>
              </a:solidFill>
            </a:ln>
            <a:effectLst/>
          </c:spPr>
          <c:cat>
            <c:numRef>
              <c:f>Sheet1!$A$2:$A$102</c:f>
              <c:numCache>
                <c:formatCode>General</c:formatCode>
                <c:ptCount val="101"/>
                <c:pt idx="0">
                  <c:v>-5</c:v>
                </c:pt>
                <c:pt idx="1">
                  <c:v>-4.9000000000000004</c:v>
                </c:pt>
                <c:pt idx="2">
                  <c:v>-4.8</c:v>
                </c:pt>
                <c:pt idx="3">
                  <c:v>-4.7</c:v>
                </c:pt>
                <c:pt idx="4">
                  <c:v>-4.5999999999999996</c:v>
                </c:pt>
                <c:pt idx="5">
                  <c:v>-4.5</c:v>
                </c:pt>
                <c:pt idx="6">
                  <c:v>-4.4000000000000004</c:v>
                </c:pt>
                <c:pt idx="7">
                  <c:v>-4.3</c:v>
                </c:pt>
                <c:pt idx="8">
                  <c:v>-4.2</c:v>
                </c:pt>
                <c:pt idx="9">
                  <c:v>-4.0999999999999996</c:v>
                </c:pt>
                <c:pt idx="10">
                  <c:v>-4</c:v>
                </c:pt>
                <c:pt idx="11">
                  <c:v>-3.9</c:v>
                </c:pt>
                <c:pt idx="12">
                  <c:v>-3.8</c:v>
                </c:pt>
                <c:pt idx="13">
                  <c:v>-3.7</c:v>
                </c:pt>
                <c:pt idx="14">
                  <c:v>-3.6</c:v>
                </c:pt>
                <c:pt idx="15">
                  <c:v>-3.5</c:v>
                </c:pt>
                <c:pt idx="16">
                  <c:v>-3.4</c:v>
                </c:pt>
                <c:pt idx="17">
                  <c:v>-3.3</c:v>
                </c:pt>
                <c:pt idx="18">
                  <c:v>-3.2</c:v>
                </c:pt>
                <c:pt idx="19">
                  <c:v>-3.1</c:v>
                </c:pt>
                <c:pt idx="20">
                  <c:v>-3</c:v>
                </c:pt>
                <c:pt idx="21">
                  <c:v>-2.9</c:v>
                </c:pt>
                <c:pt idx="22">
                  <c:v>-2.8</c:v>
                </c:pt>
                <c:pt idx="23">
                  <c:v>-2.7</c:v>
                </c:pt>
                <c:pt idx="24">
                  <c:v>-2.6</c:v>
                </c:pt>
                <c:pt idx="25">
                  <c:v>-2.5</c:v>
                </c:pt>
                <c:pt idx="26">
                  <c:v>-2.4</c:v>
                </c:pt>
                <c:pt idx="27">
                  <c:v>-2.2999999999999998</c:v>
                </c:pt>
                <c:pt idx="28">
                  <c:v>-2.2000000000000002</c:v>
                </c:pt>
                <c:pt idx="29">
                  <c:v>-2.1</c:v>
                </c:pt>
                <c:pt idx="30">
                  <c:v>-2</c:v>
                </c:pt>
                <c:pt idx="31">
                  <c:v>-1.9</c:v>
                </c:pt>
                <c:pt idx="32">
                  <c:v>-1.8</c:v>
                </c:pt>
                <c:pt idx="33">
                  <c:v>-1.7</c:v>
                </c:pt>
                <c:pt idx="34">
                  <c:v>-1.6</c:v>
                </c:pt>
                <c:pt idx="35">
                  <c:v>-1.5</c:v>
                </c:pt>
                <c:pt idx="36">
                  <c:v>-1.4</c:v>
                </c:pt>
                <c:pt idx="37">
                  <c:v>-1.3</c:v>
                </c:pt>
                <c:pt idx="38">
                  <c:v>-1.2</c:v>
                </c:pt>
                <c:pt idx="39">
                  <c:v>-1.1000000000000001</c:v>
                </c:pt>
                <c:pt idx="40">
                  <c:v>-1</c:v>
                </c:pt>
                <c:pt idx="41">
                  <c:v>-0.9</c:v>
                </c:pt>
                <c:pt idx="42">
                  <c:v>-0.8</c:v>
                </c:pt>
                <c:pt idx="43">
                  <c:v>-0.7</c:v>
                </c:pt>
                <c:pt idx="44">
                  <c:v>-0.6</c:v>
                </c:pt>
                <c:pt idx="45">
                  <c:v>-0.5</c:v>
                </c:pt>
                <c:pt idx="46">
                  <c:v>-0.4</c:v>
                </c:pt>
                <c:pt idx="47">
                  <c:v>-0.3</c:v>
                </c:pt>
                <c:pt idx="48">
                  <c:v>-0.2</c:v>
                </c:pt>
                <c:pt idx="49">
                  <c:v>-0.1</c:v>
                </c:pt>
                <c:pt idx="50">
                  <c:v>0</c:v>
                </c:pt>
                <c:pt idx="51">
                  <c:v>0.1</c:v>
                </c:pt>
                <c:pt idx="52">
                  <c:v>0.2</c:v>
                </c:pt>
                <c:pt idx="53">
                  <c:v>0.3</c:v>
                </c:pt>
                <c:pt idx="54">
                  <c:v>0.4</c:v>
                </c:pt>
                <c:pt idx="55">
                  <c:v>0.5</c:v>
                </c:pt>
                <c:pt idx="56">
                  <c:v>0.6</c:v>
                </c:pt>
                <c:pt idx="57">
                  <c:v>0.7</c:v>
                </c:pt>
                <c:pt idx="58">
                  <c:v>0.8</c:v>
                </c:pt>
                <c:pt idx="59">
                  <c:v>0.9</c:v>
                </c:pt>
                <c:pt idx="60">
                  <c:v>1</c:v>
                </c:pt>
                <c:pt idx="61">
                  <c:v>1.1000000000000001</c:v>
                </c:pt>
                <c:pt idx="62">
                  <c:v>1.2</c:v>
                </c:pt>
                <c:pt idx="63">
                  <c:v>1.3</c:v>
                </c:pt>
                <c:pt idx="64">
                  <c:v>1.4</c:v>
                </c:pt>
                <c:pt idx="65">
                  <c:v>1.5</c:v>
                </c:pt>
                <c:pt idx="66">
                  <c:v>1.6</c:v>
                </c:pt>
                <c:pt idx="67">
                  <c:v>1.7</c:v>
                </c:pt>
                <c:pt idx="68">
                  <c:v>1.8</c:v>
                </c:pt>
                <c:pt idx="69">
                  <c:v>1.9</c:v>
                </c:pt>
                <c:pt idx="70">
                  <c:v>2</c:v>
                </c:pt>
                <c:pt idx="71">
                  <c:v>2.1</c:v>
                </c:pt>
                <c:pt idx="72">
                  <c:v>2.2000000000000002</c:v>
                </c:pt>
                <c:pt idx="73">
                  <c:v>2.2999999999999998</c:v>
                </c:pt>
                <c:pt idx="74">
                  <c:v>2.4</c:v>
                </c:pt>
                <c:pt idx="75">
                  <c:v>2.5000000000000102</c:v>
                </c:pt>
                <c:pt idx="76">
                  <c:v>2.6</c:v>
                </c:pt>
                <c:pt idx="77">
                  <c:v>2.7</c:v>
                </c:pt>
                <c:pt idx="78">
                  <c:v>2.80000000000001</c:v>
                </c:pt>
                <c:pt idx="79">
                  <c:v>2.9000000000000101</c:v>
                </c:pt>
                <c:pt idx="80">
                  <c:v>3.0000000000000102</c:v>
                </c:pt>
                <c:pt idx="81">
                  <c:v>3.1000000000000099</c:v>
                </c:pt>
                <c:pt idx="82">
                  <c:v>3.2000000000000099</c:v>
                </c:pt>
                <c:pt idx="83">
                  <c:v>3.30000000000001</c:v>
                </c:pt>
                <c:pt idx="84">
                  <c:v>3.4000000000000101</c:v>
                </c:pt>
                <c:pt idx="85">
                  <c:v>3.5000000000000102</c:v>
                </c:pt>
                <c:pt idx="86">
                  <c:v>3.6000000000000099</c:v>
                </c:pt>
                <c:pt idx="87">
                  <c:v>3.7000000000000099</c:v>
                </c:pt>
                <c:pt idx="88">
                  <c:v>3.80000000000001</c:v>
                </c:pt>
                <c:pt idx="89">
                  <c:v>3.9000000000000101</c:v>
                </c:pt>
                <c:pt idx="90">
                  <c:v>4.0000000000000098</c:v>
                </c:pt>
                <c:pt idx="91">
                  <c:v>4.1000000000000103</c:v>
                </c:pt>
                <c:pt idx="92">
                  <c:v>4.2000000000000099</c:v>
                </c:pt>
                <c:pt idx="93">
                  <c:v>4.3000000000000096</c:v>
                </c:pt>
                <c:pt idx="94">
                  <c:v>4.4000000000000101</c:v>
                </c:pt>
                <c:pt idx="95">
                  <c:v>4.5000000000000098</c:v>
                </c:pt>
                <c:pt idx="96">
                  <c:v>4.6000000000000103</c:v>
                </c:pt>
                <c:pt idx="97">
                  <c:v>4.7000000000000099</c:v>
                </c:pt>
                <c:pt idx="98">
                  <c:v>4.8000000000000096</c:v>
                </c:pt>
                <c:pt idx="99">
                  <c:v>4.9000000000000101</c:v>
                </c:pt>
                <c:pt idx="100">
                  <c:v>5.0000000000000098</c:v>
                </c:pt>
              </c:numCache>
            </c:numRef>
          </c:cat>
          <c:val>
            <c:numRef>
              <c:f>Sheet1!$B$2:$B$102</c:f>
              <c:numCache>
                <c:formatCode>General</c:formatCode>
                <c:ptCount val="101"/>
                <c:pt idx="0">
                  <c:v>1.4867195147342977E-6</c:v>
                </c:pt>
                <c:pt idx="1">
                  <c:v>2.4389607458933522E-6</c:v>
                </c:pt>
                <c:pt idx="2">
                  <c:v>3.9612990910320753E-6</c:v>
                </c:pt>
                <c:pt idx="3">
                  <c:v>6.3698251788670899E-6</c:v>
                </c:pt>
                <c:pt idx="4">
                  <c:v>1.0140852065486758E-5</c:v>
                </c:pt>
                <c:pt idx="5">
                  <c:v>1.5983741106905475E-5</c:v>
                </c:pt>
                <c:pt idx="6">
                  <c:v>2.4942471290053535E-5</c:v>
                </c:pt>
                <c:pt idx="7">
                  <c:v>3.8535196742087129E-5</c:v>
                </c:pt>
                <c:pt idx="8">
                  <c:v>5.8943067756539855E-5</c:v>
                </c:pt>
                <c:pt idx="9">
                  <c:v>8.9261657177132928E-5</c:v>
                </c:pt>
                <c:pt idx="10">
                  <c:v>1.3383022576488537E-4</c:v>
                </c:pt>
                <c:pt idx="11">
                  <c:v>1.9865547139277272E-4</c:v>
                </c:pt>
                <c:pt idx="12">
                  <c:v>2.9194692579146027E-4</c:v>
                </c:pt>
                <c:pt idx="13">
                  <c:v>4.2478027055075143E-4</c:v>
                </c:pt>
                <c:pt idx="14">
                  <c:v>6.119019301137719E-4</c:v>
                </c:pt>
                <c:pt idx="15">
                  <c:v>8.7268269504576015E-4</c:v>
                </c:pt>
                <c:pt idx="16">
                  <c:v>1.2322191684730199E-3</c:v>
                </c:pt>
                <c:pt idx="17">
                  <c:v>1.7225689390536812E-3</c:v>
                </c:pt>
                <c:pt idx="18">
                  <c:v>2.3840882014648404E-3</c:v>
                </c:pt>
                <c:pt idx="19">
                  <c:v>3.2668190561999182E-3</c:v>
                </c:pt>
                <c:pt idx="20">
                  <c:v>4.4318484119380075E-3</c:v>
                </c:pt>
                <c:pt idx="21">
                  <c:v>5.9525324197758538E-3</c:v>
                </c:pt>
                <c:pt idx="22">
                  <c:v>7.9154515829799686E-3</c:v>
                </c:pt>
                <c:pt idx="23">
                  <c:v>1.0420934814422592E-2</c:v>
                </c:pt>
                <c:pt idx="24">
                  <c:v>1.3582969233685613E-2</c:v>
                </c:pt>
                <c:pt idx="25">
                  <c:v>1.752830049356854E-2</c:v>
                </c:pt>
                <c:pt idx="26">
                  <c:v>2.2394530294842899E-2</c:v>
                </c:pt>
                <c:pt idx="27">
                  <c:v>2.8327037741601186E-2</c:v>
                </c:pt>
                <c:pt idx="28">
                  <c:v>3.5474592846231424E-2</c:v>
                </c:pt>
                <c:pt idx="29">
                  <c:v>4.3983595980427191E-2</c:v>
                </c:pt>
                <c:pt idx="30">
                  <c:v>5.3990966513188063E-2</c:v>
                </c:pt>
                <c:pt idx="31">
                  <c:v>6.5615814774676595E-2</c:v>
                </c:pt>
                <c:pt idx="32">
                  <c:v>7.8950158300894149E-2</c:v>
                </c:pt>
                <c:pt idx="33">
                  <c:v>9.4049077376886947E-2</c:v>
                </c:pt>
                <c:pt idx="34">
                  <c:v>0.11092083467945554</c:v>
                </c:pt>
                <c:pt idx="35">
                  <c:v>0.12951759566589174</c:v>
                </c:pt>
                <c:pt idx="36">
                  <c:v>0.14972746563574488</c:v>
                </c:pt>
                <c:pt idx="37">
                  <c:v>0.17136859204780736</c:v>
                </c:pt>
                <c:pt idx="38">
                  <c:v>0.19418605498321295</c:v>
                </c:pt>
                <c:pt idx="39">
                  <c:v>0.21785217703255053</c:v>
                </c:pt>
                <c:pt idx="40">
                  <c:v>0.24197072451914337</c:v>
                </c:pt>
                <c:pt idx="41">
                  <c:v>0.26608524989875482</c:v>
                </c:pt>
                <c:pt idx="42">
                  <c:v>0.28969155276148273</c:v>
                </c:pt>
                <c:pt idx="43">
                  <c:v>0.31225393336676127</c:v>
                </c:pt>
                <c:pt idx="44">
                  <c:v>0.33322460289179967</c:v>
                </c:pt>
                <c:pt idx="45">
                  <c:v>0.35206532676429952</c:v>
                </c:pt>
                <c:pt idx="46">
                  <c:v>0.36827014030332333</c:v>
                </c:pt>
                <c:pt idx="47">
                  <c:v>0.38138781546052414</c:v>
                </c:pt>
                <c:pt idx="48">
                  <c:v>0.39104269397545588</c:v>
                </c:pt>
                <c:pt idx="49">
                  <c:v>0.39695254747701181</c:v>
                </c:pt>
                <c:pt idx="50">
                  <c:v>0.3989422804014327</c:v>
                </c:pt>
                <c:pt idx="51">
                  <c:v>0.39695254747701181</c:v>
                </c:pt>
                <c:pt idx="52">
                  <c:v>0.39104269397545588</c:v>
                </c:pt>
                <c:pt idx="53">
                  <c:v>0.38138781546052414</c:v>
                </c:pt>
                <c:pt idx="54">
                  <c:v>0.36827014030332333</c:v>
                </c:pt>
                <c:pt idx="55">
                  <c:v>0.35206532676429952</c:v>
                </c:pt>
                <c:pt idx="56">
                  <c:v>0.33322460289179967</c:v>
                </c:pt>
                <c:pt idx="57">
                  <c:v>0.31225393336676127</c:v>
                </c:pt>
                <c:pt idx="58">
                  <c:v>0.28969155276148273</c:v>
                </c:pt>
                <c:pt idx="59">
                  <c:v>0.26608524989875482</c:v>
                </c:pt>
                <c:pt idx="60">
                  <c:v>0.24197072451914337</c:v>
                </c:pt>
                <c:pt idx="61">
                  <c:v>0.21785217703255053</c:v>
                </c:pt>
                <c:pt idx="62">
                  <c:v>0.19418605498321295</c:v>
                </c:pt>
                <c:pt idx="63">
                  <c:v>0.17136859204780736</c:v>
                </c:pt>
                <c:pt idx="64">
                  <c:v>0.14972746563574488</c:v>
                </c:pt>
                <c:pt idx="65">
                  <c:v>0.12951759566589174</c:v>
                </c:pt>
                <c:pt idx="66">
                  <c:v>0.11092083467945554</c:v>
                </c:pt>
                <c:pt idx="67">
                  <c:v>9.4049077376886947E-2</c:v>
                </c:pt>
                <c:pt idx="68">
                  <c:v>7.8950158300894149E-2</c:v>
                </c:pt>
                <c:pt idx="69">
                  <c:v>6.5615814774676595E-2</c:v>
                </c:pt>
                <c:pt idx="70">
                  <c:v>5.3990966513188063E-2</c:v>
                </c:pt>
                <c:pt idx="71">
                  <c:v>4.3983595980427191E-2</c:v>
                </c:pt>
                <c:pt idx="72">
                  <c:v>3.5474592846231424E-2</c:v>
                </c:pt>
                <c:pt idx="73">
                  <c:v>2.8327037741601186E-2</c:v>
                </c:pt>
                <c:pt idx="74">
                  <c:v>2.2394530294842899E-2</c:v>
                </c:pt>
                <c:pt idx="75">
                  <c:v>1.7528300493568086E-2</c:v>
                </c:pt>
                <c:pt idx="76">
                  <c:v>1.3582969233685613E-2</c:v>
                </c:pt>
                <c:pt idx="77">
                  <c:v>1.0420934814422592E-2</c:v>
                </c:pt>
                <c:pt idx="78">
                  <c:v>7.915451582979743E-3</c:v>
                </c:pt>
                <c:pt idx="79">
                  <c:v>5.9525324197756795E-3</c:v>
                </c:pt>
                <c:pt idx="80">
                  <c:v>4.431848411937874E-3</c:v>
                </c:pt>
                <c:pt idx="81">
                  <c:v>3.2668190561998202E-3</c:v>
                </c:pt>
                <c:pt idx="82">
                  <c:v>2.3840882014647662E-3</c:v>
                </c:pt>
                <c:pt idx="83">
                  <c:v>1.7225689390536229E-3</c:v>
                </c:pt>
                <c:pt idx="84">
                  <c:v>1.2322191684729772E-3</c:v>
                </c:pt>
                <c:pt idx="85">
                  <c:v>8.7268269504572915E-4</c:v>
                </c:pt>
                <c:pt idx="86">
                  <c:v>6.1190193011375076E-4</c:v>
                </c:pt>
                <c:pt idx="87">
                  <c:v>4.2478027055073593E-4</c:v>
                </c:pt>
                <c:pt idx="88">
                  <c:v>2.919469257914491E-4</c:v>
                </c:pt>
                <c:pt idx="89">
                  <c:v>1.9865547139276475E-4</c:v>
                </c:pt>
                <c:pt idx="90">
                  <c:v>1.3383022576488014E-4</c:v>
                </c:pt>
                <c:pt idx="91">
                  <c:v>8.926165717712912E-5</c:v>
                </c:pt>
                <c:pt idx="92">
                  <c:v>5.8943067756537443E-5</c:v>
                </c:pt>
                <c:pt idx="93">
                  <c:v>3.853519674208549E-5</c:v>
                </c:pt>
                <c:pt idx="94">
                  <c:v>2.4942471290052468E-5</c:v>
                </c:pt>
                <c:pt idx="95">
                  <c:v>1.5983741106904766E-5</c:v>
                </c:pt>
                <c:pt idx="96">
                  <c:v>1.0140852065486255E-5</c:v>
                </c:pt>
                <c:pt idx="97">
                  <c:v>6.369825178866807E-6</c:v>
                </c:pt>
                <c:pt idx="98">
                  <c:v>3.9612990910318923E-6</c:v>
                </c:pt>
                <c:pt idx="99">
                  <c:v>2.4389607458932395E-6</c:v>
                </c:pt>
                <c:pt idx="100">
                  <c:v>1.4867195147342238E-6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E1-4442-9647-F59B5AA69228}"/>
            </c:ext>
          </c:extLst>
        </c:ser>
        <c:ser>
          <c:idx val="1"/>
          <c:order val="1"/>
          <c:spPr>
            <a:solidFill>
              <a:srgbClr val="C9364F"/>
            </a:solidFill>
            <a:ln w="38100">
              <a:solidFill>
                <a:srgbClr val="C9364F"/>
              </a:solidFill>
            </a:ln>
            <a:effectLst/>
          </c:spPr>
          <c:cat>
            <c:numRef>
              <c:f>Sheet1!$A$2:$A$102</c:f>
              <c:numCache>
                <c:formatCode>General</c:formatCode>
                <c:ptCount val="101"/>
                <c:pt idx="0">
                  <c:v>-5</c:v>
                </c:pt>
                <c:pt idx="1">
                  <c:v>-4.9000000000000004</c:v>
                </c:pt>
                <c:pt idx="2">
                  <c:v>-4.8</c:v>
                </c:pt>
                <c:pt idx="3">
                  <c:v>-4.7</c:v>
                </c:pt>
                <c:pt idx="4">
                  <c:v>-4.5999999999999996</c:v>
                </c:pt>
                <c:pt idx="5">
                  <c:v>-4.5</c:v>
                </c:pt>
                <c:pt idx="6">
                  <c:v>-4.4000000000000004</c:v>
                </c:pt>
                <c:pt idx="7">
                  <c:v>-4.3</c:v>
                </c:pt>
                <c:pt idx="8">
                  <c:v>-4.2</c:v>
                </c:pt>
                <c:pt idx="9">
                  <c:v>-4.0999999999999996</c:v>
                </c:pt>
                <c:pt idx="10">
                  <c:v>-4</c:v>
                </c:pt>
                <c:pt idx="11">
                  <c:v>-3.9</c:v>
                </c:pt>
                <c:pt idx="12">
                  <c:v>-3.8</c:v>
                </c:pt>
                <c:pt idx="13">
                  <c:v>-3.7</c:v>
                </c:pt>
                <c:pt idx="14">
                  <c:v>-3.6</c:v>
                </c:pt>
                <c:pt idx="15">
                  <c:v>-3.5</c:v>
                </c:pt>
                <c:pt idx="16">
                  <c:v>-3.4</c:v>
                </c:pt>
                <c:pt idx="17">
                  <c:v>-3.3</c:v>
                </c:pt>
                <c:pt idx="18">
                  <c:v>-3.2</c:v>
                </c:pt>
                <c:pt idx="19">
                  <c:v>-3.1</c:v>
                </c:pt>
                <c:pt idx="20">
                  <c:v>-3</c:v>
                </c:pt>
                <c:pt idx="21">
                  <c:v>-2.9</c:v>
                </c:pt>
                <c:pt idx="22">
                  <c:v>-2.8</c:v>
                </c:pt>
                <c:pt idx="23">
                  <c:v>-2.7</c:v>
                </c:pt>
                <c:pt idx="24">
                  <c:v>-2.6</c:v>
                </c:pt>
                <c:pt idx="25">
                  <c:v>-2.5</c:v>
                </c:pt>
                <c:pt idx="26">
                  <c:v>-2.4</c:v>
                </c:pt>
                <c:pt idx="27">
                  <c:v>-2.2999999999999998</c:v>
                </c:pt>
                <c:pt idx="28">
                  <c:v>-2.2000000000000002</c:v>
                </c:pt>
                <c:pt idx="29">
                  <c:v>-2.1</c:v>
                </c:pt>
                <c:pt idx="30">
                  <c:v>-2</c:v>
                </c:pt>
                <c:pt idx="31">
                  <c:v>-1.9</c:v>
                </c:pt>
                <c:pt idx="32">
                  <c:v>-1.8</c:v>
                </c:pt>
                <c:pt idx="33">
                  <c:v>-1.7</c:v>
                </c:pt>
                <c:pt idx="34">
                  <c:v>-1.6</c:v>
                </c:pt>
                <c:pt idx="35">
                  <c:v>-1.5</c:v>
                </c:pt>
                <c:pt idx="36">
                  <c:v>-1.4</c:v>
                </c:pt>
                <c:pt idx="37">
                  <c:v>-1.3</c:v>
                </c:pt>
                <c:pt idx="38">
                  <c:v>-1.2</c:v>
                </c:pt>
                <c:pt idx="39">
                  <c:v>-1.1000000000000001</c:v>
                </c:pt>
                <c:pt idx="40">
                  <c:v>-1</c:v>
                </c:pt>
                <c:pt idx="41">
                  <c:v>-0.9</c:v>
                </c:pt>
                <c:pt idx="42">
                  <c:v>-0.8</c:v>
                </c:pt>
                <c:pt idx="43">
                  <c:v>-0.7</c:v>
                </c:pt>
                <c:pt idx="44">
                  <c:v>-0.6</c:v>
                </c:pt>
                <c:pt idx="45">
                  <c:v>-0.5</c:v>
                </c:pt>
                <c:pt idx="46">
                  <c:v>-0.4</c:v>
                </c:pt>
                <c:pt idx="47">
                  <c:v>-0.3</c:v>
                </c:pt>
                <c:pt idx="48">
                  <c:v>-0.2</c:v>
                </c:pt>
                <c:pt idx="49">
                  <c:v>-0.1</c:v>
                </c:pt>
                <c:pt idx="50">
                  <c:v>0</c:v>
                </c:pt>
                <c:pt idx="51">
                  <c:v>0.1</c:v>
                </c:pt>
                <c:pt idx="52">
                  <c:v>0.2</c:v>
                </c:pt>
                <c:pt idx="53">
                  <c:v>0.3</c:v>
                </c:pt>
                <c:pt idx="54">
                  <c:v>0.4</c:v>
                </c:pt>
                <c:pt idx="55">
                  <c:v>0.5</c:v>
                </c:pt>
                <c:pt idx="56">
                  <c:v>0.6</c:v>
                </c:pt>
                <c:pt idx="57">
                  <c:v>0.7</c:v>
                </c:pt>
                <c:pt idx="58">
                  <c:v>0.8</c:v>
                </c:pt>
                <c:pt idx="59">
                  <c:v>0.9</c:v>
                </c:pt>
                <c:pt idx="60">
                  <c:v>1</c:v>
                </c:pt>
                <c:pt idx="61">
                  <c:v>1.1000000000000001</c:v>
                </c:pt>
                <c:pt idx="62">
                  <c:v>1.2</c:v>
                </c:pt>
                <c:pt idx="63">
                  <c:v>1.3</c:v>
                </c:pt>
                <c:pt idx="64">
                  <c:v>1.4</c:v>
                </c:pt>
                <c:pt idx="65">
                  <c:v>1.5</c:v>
                </c:pt>
                <c:pt idx="66">
                  <c:v>1.6</c:v>
                </c:pt>
                <c:pt idx="67">
                  <c:v>1.7</c:v>
                </c:pt>
                <c:pt idx="68">
                  <c:v>1.8</c:v>
                </c:pt>
                <c:pt idx="69">
                  <c:v>1.9</c:v>
                </c:pt>
                <c:pt idx="70">
                  <c:v>2</c:v>
                </c:pt>
                <c:pt idx="71">
                  <c:v>2.1</c:v>
                </c:pt>
                <c:pt idx="72">
                  <c:v>2.2000000000000002</c:v>
                </c:pt>
                <c:pt idx="73">
                  <c:v>2.2999999999999998</c:v>
                </c:pt>
                <c:pt idx="74">
                  <c:v>2.4</c:v>
                </c:pt>
                <c:pt idx="75">
                  <c:v>2.5000000000000102</c:v>
                </c:pt>
                <c:pt idx="76">
                  <c:v>2.6</c:v>
                </c:pt>
                <c:pt idx="77">
                  <c:v>2.7</c:v>
                </c:pt>
                <c:pt idx="78">
                  <c:v>2.80000000000001</c:v>
                </c:pt>
                <c:pt idx="79">
                  <c:v>2.9000000000000101</c:v>
                </c:pt>
                <c:pt idx="80">
                  <c:v>3.0000000000000102</c:v>
                </c:pt>
                <c:pt idx="81">
                  <c:v>3.1000000000000099</c:v>
                </c:pt>
                <c:pt idx="82">
                  <c:v>3.2000000000000099</c:v>
                </c:pt>
                <c:pt idx="83">
                  <c:v>3.30000000000001</c:v>
                </c:pt>
                <c:pt idx="84">
                  <c:v>3.4000000000000101</c:v>
                </c:pt>
                <c:pt idx="85">
                  <c:v>3.5000000000000102</c:v>
                </c:pt>
                <c:pt idx="86">
                  <c:v>3.6000000000000099</c:v>
                </c:pt>
                <c:pt idx="87">
                  <c:v>3.7000000000000099</c:v>
                </c:pt>
                <c:pt idx="88">
                  <c:v>3.80000000000001</c:v>
                </c:pt>
                <c:pt idx="89">
                  <c:v>3.9000000000000101</c:v>
                </c:pt>
                <c:pt idx="90">
                  <c:v>4.0000000000000098</c:v>
                </c:pt>
                <c:pt idx="91">
                  <c:v>4.1000000000000103</c:v>
                </c:pt>
                <c:pt idx="92">
                  <c:v>4.2000000000000099</c:v>
                </c:pt>
                <c:pt idx="93">
                  <c:v>4.3000000000000096</c:v>
                </c:pt>
                <c:pt idx="94">
                  <c:v>4.4000000000000101</c:v>
                </c:pt>
                <c:pt idx="95">
                  <c:v>4.5000000000000098</c:v>
                </c:pt>
                <c:pt idx="96">
                  <c:v>4.6000000000000103</c:v>
                </c:pt>
                <c:pt idx="97">
                  <c:v>4.7000000000000099</c:v>
                </c:pt>
                <c:pt idx="98">
                  <c:v>4.8000000000000096</c:v>
                </c:pt>
                <c:pt idx="99">
                  <c:v>4.9000000000000101</c:v>
                </c:pt>
                <c:pt idx="100">
                  <c:v>5.0000000000000098</c:v>
                </c:pt>
              </c:numCache>
            </c:numRef>
          </c:cat>
          <c:val>
            <c:numRef>
              <c:f>Sheet1!$C$2:$C$102</c:f>
              <c:numCache>
                <c:formatCode>General</c:formatCode>
                <c:ptCount val="101"/>
                <c:pt idx="0">
                  <c:v>1.4867195147342977E-6</c:v>
                </c:pt>
                <c:pt idx="1">
                  <c:v>2.4389607458933522E-6</c:v>
                </c:pt>
                <c:pt idx="2">
                  <c:v>3.9612990910320753E-6</c:v>
                </c:pt>
                <c:pt idx="3">
                  <c:v>6.3698251788670899E-6</c:v>
                </c:pt>
                <c:pt idx="4">
                  <c:v>1.0140852065486758E-5</c:v>
                </c:pt>
                <c:pt idx="5">
                  <c:v>1.5983741106905475E-5</c:v>
                </c:pt>
                <c:pt idx="6">
                  <c:v>2.4942471290053535E-5</c:v>
                </c:pt>
                <c:pt idx="7">
                  <c:v>3.8535196742087129E-5</c:v>
                </c:pt>
                <c:pt idx="8">
                  <c:v>5.8943067756539855E-5</c:v>
                </c:pt>
                <c:pt idx="9">
                  <c:v>8.9261657177132928E-5</c:v>
                </c:pt>
                <c:pt idx="10">
                  <c:v>1.3383022576488537E-4</c:v>
                </c:pt>
                <c:pt idx="11">
                  <c:v>1.9865547139277272E-4</c:v>
                </c:pt>
                <c:pt idx="12">
                  <c:v>2.9194692579146027E-4</c:v>
                </c:pt>
                <c:pt idx="13">
                  <c:v>4.2478027055075143E-4</c:v>
                </c:pt>
                <c:pt idx="14">
                  <c:v>6.119019301137719E-4</c:v>
                </c:pt>
                <c:pt idx="15">
                  <c:v>8.7268269504576015E-4</c:v>
                </c:pt>
                <c:pt idx="16">
                  <c:v>1.2322191684730199E-3</c:v>
                </c:pt>
                <c:pt idx="17">
                  <c:v>1.7225689390536812E-3</c:v>
                </c:pt>
                <c:pt idx="18">
                  <c:v>2.3840882014648404E-3</c:v>
                </c:pt>
                <c:pt idx="19">
                  <c:v>3.2668190561999182E-3</c:v>
                </c:pt>
                <c:pt idx="20">
                  <c:v>4.4318484119380075E-3</c:v>
                </c:pt>
                <c:pt idx="21">
                  <c:v>5.9525324197758538E-3</c:v>
                </c:pt>
                <c:pt idx="22">
                  <c:v>7.9154515829799686E-3</c:v>
                </c:pt>
                <c:pt idx="23">
                  <c:v>1.0420934814422592E-2</c:v>
                </c:pt>
                <c:pt idx="24">
                  <c:v>1.3582969233685613E-2</c:v>
                </c:pt>
                <c:pt idx="25">
                  <c:v>1.752830049356854E-2</c:v>
                </c:pt>
                <c:pt idx="26">
                  <c:v>2.2394530294842899E-2</c:v>
                </c:pt>
                <c:pt idx="27">
                  <c:v>2.8327037741601186E-2</c:v>
                </c:pt>
                <c:pt idx="28">
                  <c:v>3.5474592846231424E-2</c:v>
                </c:pt>
                <c:pt idx="29">
                  <c:v>4.3983595980427191E-2</c:v>
                </c:pt>
                <c:pt idx="30">
                  <c:v>5.3990966513188063E-2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E1-4442-9647-F59B5AA692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831215"/>
        <c:axId val="51833015"/>
      </c:areaChart>
      <c:catAx>
        <c:axId val="5183121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1833015"/>
        <c:crosses val="autoZero"/>
        <c:auto val="1"/>
        <c:lblAlgn val="ctr"/>
        <c:lblOffset val="100"/>
        <c:tickMarkSkip val="1"/>
        <c:noMultiLvlLbl val="0"/>
      </c:catAx>
      <c:valAx>
        <c:axId val="5183301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1831215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F73BB778-63EF-129B-D7D0-7C708E3602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D40F185-B448-CA82-E9B8-8170094B2B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58232-DD02-4D0F-BFB2-B2046F6C877E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8BFED50-F070-21E9-CEDA-EBB90AFDED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8C0340B-AF1B-2264-D1CC-82F0EA74C3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703F4-FEA0-4573-B3D4-3BA378DB2F9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950396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B8FBE-0B4D-4C62-8E63-9018F04AD5B8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926DF-B69B-4B63-B8C8-9AB98E81709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5389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766763" y="7189480"/>
            <a:ext cx="1620837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633F31E-0BEB-41FF-81BF-CDD98A886A00}" type="datetime1">
              <a:rPr lang="sv-SE" smtClean="0"/>
              <a:pPr/>
              <a:t>2023-12-13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4164013" y="7189480"/>
            <a:ext cx="4114800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10991849" y="7189480"/>
            <a:ext cx="684213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E9BA3DE-0BED-E237-500C-B89CBBC48E2F}"/>
              </a:ext>
            </a:extLst>
          </p:cNvPr>
          <p:cNvSpPr txBox="1"/>
          <p:nvPr userDrawn="1"/>
        </p:nvSpPr>
        <p:spPr>
          <a:xfrm>
            <a:off x="5348695" y="6065427"/>
            <a:ext cx="1494610" cy="31622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sv-SE" sz="1400" b="0" dirty="0">
                <a:solidFill>
                  <a:schemeClr val="bg1"/>
                </a:solidFill>
              </a:rPr>
              <a:t>afaforsakring.se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27E0C336-5910-7C3B-5617-98502EE77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6" y="1773015"/>
            <a:ext cx="10914062" cy="1231249"/>
          </a:xfrm>
        </p:spPr>
        <p:txBody>
          <a:bodyPr anchor="b"/>
          <a:lstStyle>
            <a:lvl1pPr algn="ctr"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24FDB6FF-1A2A-ABEA-C7B3-D852C9B91C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627311" y="3423172"/>
            <a:ext cx="7191378" cy="1303229"/>
          </a:xfrm>
        </p:spPr>
        <p:txBody>
          <a:bodyPr tIns="0"/>
          <a:lstStyle>
            <a:lvl1pPr marL="0" indent="0" algn="ctr">
              <a:spcBef>
                <a:spcPts val="0"/>
              </a:spcBef>
              <a:spcAft>
                <a:spcPts val="800"/>
              </a:spcAft>
              <a:buNone/>
              <a:defRPr sz="2000" spc="-40" baseline="0">
                <a:solidFill>
                  <a:schemeClr val="accent4"/>
                </a:solidFill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24994CC6-2C00-2650-684F-3FAF7A4C2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11091017" y="409901"/>
            <a:ext cx="588221" cy="4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512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numrerad"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!!img">
            <a:extLst>
              <a:ext uri="{FF2B5EF4-FFF2-40B4-BE49-F238E27FC236}">
                <a16:creationId xmlns:a16="http://schemas.microsoft.com/office/drawing/2014/main" id="{12C66B54-29BD-A3E7-D740-37DAEE08A2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38986" y="0"/>
            <a:ext cx="5053014" cy="6858000"/>
          </a:xfrm>
          <a:blipFill>
            <a:blip r:embed="rId2"/>
            <a:stretch>
              <a:fillRect t="-1290" r="-15"/>
            </a:stretch>
          </a:blipFill>
        </p:spPr>
        <p:txBody>
          <a:bodyPr lIns="72000" tIns="72000" rIns="72000" bIns="72000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AA01DE0-8728-6319-4AD2-3984E649D1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1" cy="4389437"/>
          </a:xfrm>
        </p:spPr>
        <p:txBody>
          <a:bodyPr/>
          <a:lstStyle>
            <a:lvl1pPr marL="444595" indent="-457200">
              <a:spcBef>
                <a:spcPts val="1400"/>
              </a:spcBef>
              <a:spcAft>
                <a:spcPts val="400"/>
              </a:spcAft>
              <a:buFont typeface="+mj-lt"/>
              <a:buAutoNum type="arabicPeriod"/>
              <a:defRPr/>
            </a:lvl1pPr>
            <a:lvl2pPr marL="457200" indent="0">
              <a:buNone/>
              <a:defRPr sz="1600">
                <a:solidFill>
                  <a:schemeClr val="accent1"/>
                </a:solidFill>
              </a:defRPr>
            </a:lvl2pPr>
            <a:lvl3pPr marL="714375" indent="-228600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i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Platshållare för datum 29">
            <a:extLst>
              <a:ext uri="{FF2B5EF4-FFF2-40B4-BE49-F238E27FC236}">
                <a16:creationId xmlns:a16="http://schemas.microsoft.com/office/drawing/2014/main" id="{D2663AE3-A34C-60D5-6F9E-8DCDE4ECF13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6A2B13E-79FA-4ADA-8313-D3C0B64A2350}" type="datetime1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31" name="Platshållare för sidfot 30">
            <a:extLst>
              <a:ext uri="{FF2B5EF4-FFF2-40B4-BE49-F238E27FC236}">
                <a16:creationId xmlns:a16="http://schemas.microsoft.com/office/drawing/2014/main" id="{3124A377-BA6B-D7E3-6C30-441D9B5E167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2" name="Platshållare för bildnummer 31">
            <a:extLst>
              <a:ext uri="{FF2B5EF4-FFF2-40B4-BE49-F238E27FC236}">
                <a16:creationId xmlns:a16="http://schemas.microsoft.com/office/drawing/2014/main" id="{8094BDB7-999F-C2E9-07DA-AAA4B1F1BC1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text 8">
            <a:extLst>
              <a:ext uri="{FF2B5EF4-FFF2-40B4-BE49-F238E27FC236}">
                <a16:creationId xmlns:a16="http://schemas.microsoft.com/office/drawing/2014/main" id="{2BE2089E-B069-A29C-EBF3-54E35FB807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615FD92-5B23-8C00-5074-4071B2BC8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6118210" cy="10279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3079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9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ed klockslag"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img">
            <a:extLst>
              <a:ext uri="{FF2B5EF4-FFF2-40B4-BE49-F238E27FC236}">
                <a16:creationId xmlns:a16="http://schemas.microsoft.com/office/drawing/2014/main" id="{3EC4CB20-9C3D-4B41-AFCE-390F8C09BF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38986" y="0"/>
            <a:ext cx="5053014" cy="6858000"/>
          </a:xfrm>
          <a:blipFill>
            <a:blip r:embed="rId2"/>
            <a:stretch>
              <a:fillRect t="-1290" r="-15"/>
            </a:stretch>
          </a:blipFill>
        </p:spPr>
        <p:txBody>
          <a:bodyPr lIns="72000" tIns="72000" rIns="72000" bIns="72000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0" name="Platshållare för datum 29">
            <a:extLst>
              <a:ext uri="{FF2B5EF4-FFF2-40B4-BE49-F238E27FC236}">
                <a16:creationId xmlns:a16="http://schemas.microsoft.com/office/drawing/2014/main" id="{D2663AE3-A34C-60D5-6F9E-8DCDE4ECF13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6A2B13E-79FA-4ADA-8313-D3C0B64A2350}" type="datetime1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31" name="Platshållare för sidfot 30">
            <a:extLst>
              <a:ext uri="{FF2B5EF4-FFF2-40B4-BE49-F238E27FC236}">
                <a16:creationId xmlns:a16="http://schemas.microsoft.com/office/drawing/2014/main" id="{3124A377-BA6B-D7E3-6C30-441D9B5E167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2" name="Platshållare för bildnummer 31">
            <a:extLst>
              <a:ext uri="{FF2B5EF4-FFF2-40B4-BE49-F238E27FC236}">
                <a16:creationId xmlns:a16="http://schemas.microsoft.com/office/drawing/2014/main" id="{8094BDB7-999F-C2E9-07DA-AAA4B1F1BC1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text 8">
            <a:extLst>
              <a:ext uri="{FF2B5EF4-FFF2-40B4-BE49-F238E27FC236}">
                <a16:creationId xmlns:a16="http://schemas.microsoft.com/office/drawing/2014/main" id="{38FF7790-EF5D-D0C0-7B3F-2D0E85A295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7" name="Platshållare för text 7">
            <a:extLst>
              <a:ext uri="{FF2B5EF4-FFF2-40B4-BE49-F238E27FC236}">
                <a16:creationId xmlns:a16="http://schemas.microsoft.com/office/drawing/2014/main" id="{451BF667-1C47-47A8-C395-F3C20F58EC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6118210" cy="4389437"/>
          </a:xfrm>
        </p:spPr>
        <p:txBody>
          <a:bodyPr/>
          <a:lstStyle>
            <a:lvl1pPr marL="0" indent="0">
              <a:spcBef>
                <a:spcPts val="1400"/>
              </a:spcBef>
              <a:spcAft>
                <a:spcPts val="400"/>
              </a:spcAft>
              <a:buFont typeface="+mj-lt"/>
              <a:buNone/>
              <a:tabLst>
                <a:tab pos="1862138" algn="l"/>
                <a:tab pos="9982200" algn="r"/>
              </a:tabLst>
              <a:defRPr/>
            </a:lvl1pPr>
            <a:lvl2pPr marL="1862138" indent="0">
              <a:buNone/>
              <a:defRPr sz="1600">
                <a:solidFill>
                  <a:schemeClr val="accent1"/>
                </a:solidFill>
              </a:defRPr>
            </a:lvl2pPr>
            <a:lvl3pPr marL="2073275" indent="-211138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09D7D52-F4AF-291E-5B71-018353A0F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1481"/>
            <a:ext cx="6118209" cy="10279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15692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9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mörkblå/ro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975" y="1504314"/>
            <a:ext cx="9036048" cy="1924685"/>
          </a:xfrm>
        </p:spPr>
        <p:txBody>
          <a:bodyPr anchor="b"/>
          <a:lstStyle>
            <a:lvl1pPr algn="ctr">
              <a:defRPr sz="4000">
                <a:solidFill>
                  <a:srgbClr val="F99B8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4975" y="3540919"/>
            <a:ext cx="9036049" cy="1733551"/>
          </a:xfrm>
        </p:spPr>
        <p:txBody>
          <a:bodyPr tIns="0"/>
          <a:lstStyle>
            <a:lvl1pPr marL="0" indent="0" algn="ctr">
              <a:spcBef>
                <a:spcPts val="0"/>
              </a:spcBef>
              <a:buNone/>
              <a:defRPr sz="2000" spc="-40" baseline="0">
                <a:solidFill>
                  <a:srgbClr val="F99B8F"/>
                </a:solidFill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99B8F"/>
                </a:solidFill>
              </a:defRPr>
            </a:lvl1pPr>
          </a:lstStyle>
          <a:p>
            <a:fld id="{9CFFAC00-D657-414C-A285-3F284B62D928}" type="datetime1">
              <a:rPr lang="sv-SE" smtClean="0"/>
              <a:pPr/>
              <a:t>2023-12-13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99B8F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9B8F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730C76AD-9F1A-7CD3-E540-6B1F80EC8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11091017" y="409901"/>
            <a:ext cx="588221" cy="4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74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07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blå/ljusblå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975" y="1504314"/>
            <a:ext cx="9036048" cy="1924685"/>
          </a:xfrm>
        </p:spPr>
        <p:txBody>
          <a:bodyPr anchor="b"/>
          <a:lstStyle>
            <a:lvl1pPr algn="ctr"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4975" y="3540919"/>
            <a:ext cx="9036049" cy="1733551"/>
          </a:xfrm>
        </p:spPr>
        <p:txBody>
          <a:bodyPr tIns="0"/>
          <a:lstStyle>
            <a:lvl1pPr marL="0" indent="0" algn="ctr">
              <a:spcBef>
                <a:spcPts val="0"/>
              </a:spcBef>
              <a:buNone/>
              <a:defRPr sz="2000" spc="-40" baseline="0">
                <a:solidFill>
                  <a:schemeClr val="accent4"/>
                </a:solidFill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9CFFAC00-D657-414C-A285-3F284B62D928}" type="datetime1">
              <a:rPr lang="sv-SE" smtClean="0"/>
              <a:pPr/>
              <a:t>2023-12-13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C6460CE4-C22D-1422-456A-AF99997DB2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11091017" y="409901"/>
            <a:ext cx="588221" cy="4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60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07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elsida grön/ljusgrön">
    <p:bg>
      <p:bgPr>
        <a:solidFill>
          <a:schemeClr val="accent6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975" y="1504314"/>
            <a:ext cx="9036048" cy="1924685"/>
          </a:xfrm>
        </p:spPr>
        <p:txBody>
          <a:bodyPr anchor="b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4975" y="3540919"/>
            <a:ext cx="9036049" cy="1733551"/>
          </a:xfrm>
        </p:spPr>
        <p:txBody>
          <a:bodyPr tIns="0"/>
          <a:lstStyle>
            <a:lvl1pPr marL="0" indent="0" algn="ctr">
              <a:spcBef>
                <a:spcPts val="0"/>
              </a:spcBef>
              <a:buNone/>
              <a:defRPr sz="2000" spc="-40" baseline="0">
                <a:solidFill>
                  <a:schemeClr val="accent2"/>
                </a:solidFill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9CFFAC00-D657-414C-A285-3F284B62D928}" type="datetime1">
              <a:rPr lang="sv-SE" smtClean="0"/>
              <a:pPr/>
              <a:t>2023-12-13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A49E0E03-D11B-A3CC-AE3C-5577209CA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11091017" y="409901"/>
            <a:ext cx="588221" cy="4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16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073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orange/mörkblå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975" y="1504314"/>
            <a:ext cx="9036048" cy="1924685"/>
          </a:xfrm>
        </p:spPr>
        <p:txBody>
          <a:bodyPr anchor="b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4975" y="3540919"/>
            <a:ext cx="9036049" cy="1733551"/>
          </a:xfrm>
        </p:spPr>
        <p:txBody>
          <a:bodyPr tIns="0"/>
          <a:lstStyle>
            <a:lvl1pPr marL="0" indent="0" algn="ctr">
              <a:spcBef>
                <a:spcPts val="0"/>
              </a:spcBef>
              <a:buNone/>
              <a:defRPr sz="2000" spc="-40" baseline="0">
                <a:solidFill>
                  <a:schemeClr val="accent1"/>
                </a:solidFill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CFFAC00-D657-414C-A285-3F284B62D928}" type="datetime1">
              <a:rPr lang="sv-SE" smtClean="0"/>
              <a:pPr/>
              <a:t>2023-12-13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7037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073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pastellgrön/mörkblå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975" y="1504314"/>
            <a:ext cx="9036048" cy="1924685"/>
          </a:xfrm>
        </p:spPr>
        <p:txBody>
          <a:bodyPr anchor="b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4975" y="3540919"/>
            <a:ext cx="9036049" cy="1733551"/>
          </a:xfrm>
        </p:spPr>
        <p:txBody>
          <a:bodyPr tIns="0"/>
          <a:lstStyle>
            <a:lvl1pPr marL="0" indent="0" algn="ctr">
              <a:spcBef>
                <a:spcPts val="0"/>
              </a:spcBef>
              <a:buNone/>
              <a:defRPr sz="2000" spc="-40" baseline="0">
                <a:solidFill>
                  <a:schemeClr val="accent1"/>
                </a:solidFill>
              </a:defRPr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sv-SE" dirty="0"/>
              <a:t>Underrubrik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CFFAC00-D657-414C-A285-3F284B62D928}" type="datetime1">
              <a:rPr lang="sv-SE" smtClean="0"/>
              <a:pPr/>
              <a:t>2023-12-13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0446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073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DDE288C6-E810-CDCC-7962-BCA360D2D4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4" y="1592263"/>
            <a:ext cx="9974261" cy="4389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127A-C00B-4433-B211-8DF365FA098E}" type="datetime1">
              <a:rPr lang="sv-SE" smtClean="0"/>
              <a:t>2023-12-13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23CD3355-A67A-0D3F-A8A6-97D1B136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60597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- 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DDE288C6-E810-CDCC-7962-BCA360D2D4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4" y="1592263"/>
            <a:ext cx="9974261" cy="43894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3FB127A-C00B-4433-B211-8DF365FA098E}" type="datetime1">
              <a:rPr lang="sv-SE" smtClean="0"/>
              <a:pPr/>
              <a:t>2023-12-13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3BA2D214-CE83-EB07-1B90-F85035A38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2A050FB-8272-C8ED-D8EE-A08A30318B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11091017" y="409901"/>
            <a:ext cx="588221" cy="4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79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- ljusblå"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DDE288C6-E810-CDCC-7962-BCA360D2D4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4" y="1592263"/>
            <a:ext cx="9974261" cy="4389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127A-C00B-4433-B211-8DF365FA098E}" type="datetime1">
              <a:rPr lang="sv-SE" smtClean="0"/>
              <a:t>2023-12-13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23CD3355-A67A-0D3F-A8A6-97D1B136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99202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helbild/illustration -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4E97DA13-966E-0E1D-B726-5734EC70F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288"/>
          <a:stretch/>
        </p:blipFill>
        <p:spPr>
          <a:xfrm>
            <a:off x="4764086" y="-1"/>
            <a:ext cx="6424614" cy="6345239"/>
          </a:xfrm>
          <a:prstGeom prst="rect">
            <a:avLst/>
          </a:prstGeom>
        </p:spPr>
      </p:pic>
      <p:sp>
        <p:nvSpPr>
          <p:cNvPr id="26" name="Platshållare för bild 25">
            <a:extLst>
              <a:ext uri="{FF2B5EF4-FFF2-40B4-BE49-F238E27FC236}">
                <a16:creationId xmlns:a16="http://schemas.microsoft.com/office/drawing/2014/main" id="{75805D8D-D25F-6F27-E0E3-8F0E726C93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white">
          <a:xfrm>
            <a:off x="2" y="1"/>
            <a:ext cx="12191998" cy="6856412"/>
          </a:xfrm>
          <a:prstGeom prst="rect">
            <a:avLst/>
          </a:prstGeom>
          <a:noFill/>
        </p:spPr>
        <p:txBody>
          <a:bodyPr wrap="square" lIns="7200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09175A-E702-464D-A1BA-C581451EA51F}" type="datetime1">
              <a:rPr lang="sv-SE" smtClean="0"/>
              <a:t>2023-12-13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107002E-5A8F-D0F3-4EA2-F32F80D52F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851525"/>
            <a:ext cx="2566987" cy="31115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2767CD11-18E5-76CA-444D-475FA87E8D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 dirty="0"/>
              <a:t>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695325"/>
            <a:ext cx="7189787" cy="2733675"/>
          </a:xfrm>
        </p:spPr>
        <p:txBody>
          <a:bodyPr anchor="t"/>
          <a:lstStyle>
            <a:lvl1pPr algn="l">
              <a:defRPr sz="4000" spc="-4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64058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lite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827E8E1-C8D9-4B0C-9F54-7001360B6DB0}"/>
              </a:ext>
            </a:extLst>
          </p:cNvPr>
          <p:cNvSpPr>
            <a:spLocks noGrp="1"/>
          </p:cNvSpPr>
          <p:nvPr>
            <p:ph type="pic" idx="1"/>
          </p:nvPr>
        </p:nvSpPr>
        <p:spPr bwMode="white">
          <a:xfrm>
            <a:off x="7140575" y="1445700"/>
            <a:ext cx="4535488" cy="4536000"/>
          </a:xfrm>
          <a:solidFill>
            <a:schemeClr val="accent1"/>
          </a:solidFill>
        </p:spPr>
        <p:txBody>
          <a:bodyPr lIns="72000" rIns="72000" bIns="72000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CACAE1D-640A-4A18-C71A-2F297E1DC6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4" y="1592263"/>
            <a:ext cx="5329236" cy="4389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42517-BC0B-4AC7-A934-52627FEACC20}" type="datetime1">
              <a:rPr lang="sv-SE" smtClean="0"/>
              <a:t>2023-12-13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4F3D66F7-89AD-0245-8F95-E13D9448D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421481"/>
            <a:ext cx="5329236" cy="10279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09586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9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bild, rubrik och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31">
            <a:extLst>
              <a:ext uri="{FF2B5EF4-FFF2-40B4-BE49-F238E27FC236}">
                <a16:creationId xmlns:a16="http://schemas.microsoft.com/office/drawing/2014/main" id="{A9B6F1B5-B26B-D8CC-F78B-D9F06129B8C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white">
          <a:xfrm>
            <a:off x="0" y="0"/>
            <a:ext cx="3430800" cy="6858000"/>
          </a:xfrm>
          <a:custGeom>
            <a:avLst/>
            <a:gdLst>
              <a:gd name="connsiteX0" fmla="*/ 0 w 4489450"/>
              <a:gd name="connsiteY0" fmla="*/ 0 h 3452023"/>
              <a:gd name="connsiteX1" fmla="*/ 4489450 w 4489450"/>
              <a:gd name="connsiteY1" fmla="*/ 0 h 3452023"/>
              <a:gd name="connsiteX2" fmla="*/ 4489450 w 4489450"/>
              <a:gd name="connsiteY2" fmla="*/ 3452023 h 3452023"/>
              <a:gd name="connsiteX3" fmla="*/ 0 w 4489450"/>
              <a:gd name="connsiteY3" fmla="*/ 3452023 h 3452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9450" h="3452023">
                <a:moveTo>
                  <a:pt x="0" y="0"/>
                </a:moveTo>
                <a:lnTo>
                  <a:pt x="4489450" y="0"/>
                </a:lnTo>
                <a:lnTo>
                  <a:pt x="4489450" y="3452023"/>
                </a:lnTo>
                <a:lnTo>
                  <a:pt x="0" y="345202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CACAE1D-640A-4A18-C71A-2F297E1DC6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3863" y="1592263"/>
            <a:ext cx="6518275" cy="43894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4705B4-90E7-4910-82C1-55986812B731}" type="datetime1">
              <a:rPr lang="sv-SE" smtClean="0"/>
              <a:pPr/>
              <a:t>2023-12-13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E95533C6-24A6-363D-EF63-F143B7D64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863" y="421481"/>
            <a:ext cx="6518275" cy="10279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4109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15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bild, rubrik och text - 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31">
            <a:extLst>
              <a:ext uri="{FF2B5EF4-FFF2-40B4-BE49-F238E27FC236}">
                <a16:creationId xmlns:a16="http://schemas.microsoft.com/office/drawing/2014/main" id="{A9B6F1B5-B26B-D8CC-F78B-D9F06129B8C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white">
          <a:xfrm>
            <a:off x="0" y="0"/>
            <a:ext cx="3430800" cy="6858000"/>
          </a:xfrm>
          <a:custGeom>
            <a:avLst/>
            <a:gdLst>
              <a:gd name="connsiteX0" fmla="*/ 0 w 4489450"/>
              <a:gd name="connsiteY0" fmla="*/ 0 h 3452023"/>
              <a:gd name="connsiteX1" fmla="*/ 4489450 w 4489450"/>
              <a:gd name="connsiteY1" fmla="*/ 0 h 3452023"/>
              <a:gd name="connsiteX2" fmla="*/ 4489450 w 4489450"/>
              <a:gd name="connsiteY2" fmla="*/ 3452023 h 3452023"/>
              <a:gd name="connsiteX3" fmla="*/ 0 w 4489450"/>
              <a:gd name="connsiteY3" fmla="*/ 3452023 h 3452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9450" h="3452023">
                <a:moveTo>
                  <a:pt x="0" y="0"/>
                </a:moveTo>
                <a:lnTo>
                  <a:pt x="4489450" y="0"/>
                </a:lnTo>
                <a:lnTo>
                  <a:pt x="4489450" y="3452023"/>
                </a:lnTo>
                <a:lnTo>
                  <a:pt x="0" y="345202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CACAE1D-640A-4A18-C71A-2F297E1DC6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3863" y="1592263"/>
            <a:ext cx="6518275" cy="43894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4705B4-90E7-4910-82C1-55986812B731}" type="datetime1">
              <a:rPr lang="sv-SE" smtClean="0"/>
              <a:pPr/>
              <a:t>2023-12-13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D27FA539-C728-CB74-F7D1-75BE5658B2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11091017" y="409901"/>
            <a:ext cx="588221" cy="475600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25DD3566-E75B-C382-4F09-93194FDA1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863" y="421481"/>
            <a:ext cx="6518275" cy="10279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4580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5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, illustration,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29">
            <a:extLst>
              <a:ext uri="{FF2B5EF4-FFF2-40B4-BE49-F238E27FC236}">
                <a16:creationId xmlns:a16="http://schemas.microsoft.com/office/drawing/2014/main" id="{BDAB7B25-0411-E43F-B023-1530CF72A503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3430800" cy="3429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CACAE1D-640A-4A18-C71A-2F297E1DC6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3863" y="1592262"/>
            <a:ext cx="6518274" cy="4389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705B4-90E7-4910-82C1-55986812B731}" type="datetime1">
              <a:rPr lang="sv-SE" smtClean="0"/>
              <a:t>2023-12-13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Rektangel 29">
            <a:extLst>
              <a:ext uri="{FF2B5EF4-FFF2-40B4-BE49-F238E27FC236}">
                <a16:creationId xmlns:a16="http://schemas.microsoft.com/office/drawing/2014/main" id="{2C1E924A-96B2-07D4-21CB-9C46A7BBC95F}"/>
              </a:ext>
            </a:extLst>
          </p:cNvPr>
          <p:cNvSpPr>
            <a:spLocks/>
          </p:cNvSpPr>
          <p:nvPr userDrawn="1"/>
        </p:nvSpPr>
        <p:spPr>
          <a:xfrm>
            <a:off x="0" y="3429000"/>
            <a:ext cx="34308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latshållare för bild 31">
            <a:extLst>
              <a:ext uri="{FF2B5EF4-FFF2-40B4-BE49-F238E27FC236}">
                <a16:creationId xmlns:a16="http://schemas.microsoft.com/office/drawing/2014/main" id="{578414FF-064B-1BDA-4F92-00D77E2DBA3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white">
          <a:xfrm>
            <a:off x="0" y="0"/>
            <a:ext cx="3430800" cy="3429000"/>
          </a:xfrm>
          <a:custGeom>
            <a:avLst/>
            <a:gdLst>
              <a:gd name="connsiteX0" fmla="*/ 0 w 4489450"/>
              <a:gd name="connsiteY0" fmla="*/ 0 h 3452023"/>
              <a:gd name="connsiteX1" fmla="*/ 4489450 w 4489450"/>
              <a:gd name="connsiteY1" fmla="*/ 0 h 3452023"/>
              <a:gd name="connsiteX2" fmla="*/ 4489450 w 4489450"/>
              <a:gd name="connsiteY2" fmla="*/ 3452023 h 3452023"/>
              <a:gd name="connsiteX3" fmla="*/ 0 w 4489450"/>
              <a:gd name="connsiteY3" fmla="*/ 3452023 h 3452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9450" h="3452023">
                <a:moveTo>
                  <a:pt x="0" y="0"/>
                </a:moveTo>
                <a:lnTo>
                  <a:pt x="4489450" y="0"/>
                </a:lnTo>
                <a:lnTo>
                  <a:pt x="4489450" y="3452023"/>
                </a:lnTo>
                <a:lnTo>
                  <a:pt x="0" y="345202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10" name="Platshållare för bild 31">
            <a:extLst>
              <a:ext uri="{FF2B5EF4-FFF2-40B4-BE49-F238E27FC236}">
                <a16:creationId xmlns:a16="http://schemas.microsoft.com/office/drawing/2014/main" id="{A0E9F2D6-C6BD-F023-783F-32678464D9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white">
          <a:xfrm>
            <a:off x="406613" y="3835400"/>
            <a:ext cx="2617574" cy="2616200"/>
          </a:xfrm>
          <a:custGeom>
            <a:avLst/>
            <a:gdLst>
              <a:gd name="connsiteX0" fmla="*/ 0 w 4489450"/>
              <a:gd name="connsiteY0" fmla="*/ 0 h 3452023"/>
              <a:gd name="connsiteX1" fmla="*/ 4489450 w 4489450"/>
              <a:gd name="connsiteY1" fmla="*/ 0 h 3452023"/>
              <a:gd name="connsiteX2" fmla="*/ 4489450 w 4489450"/>
              <a:gd name="connsiteY2" fmla="*/ 3452023 h 3452023"/>
              <a:gd name="connsiteX3" fmla="*/ 0 w 4489450"/>
              <a:gd name="connsiteY3" fmla="*/ 3452023 h 3452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9450" h="3452023">
                <a:moveTo>
                  <a:pt x="0" y="0"/>
                </a:moveTo>
                <a:lnTo>
                  <a:pt x="4489450" y="0"/>
                </a:lnTo>
                <a:lnTo>
                  <a:pt x="4489450" y="3452023"/>
                </a:lnTo>
                <a:lnTo>
                  <a:pt x="0" y="345202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EFF0018D-E079-CC69-AD98-C7A32ACD7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863" y="421481"/>
            <a:ext cx="6518274" cy="10279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98353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DDE288C6-E810-CDCC-7962-BCA360D2D4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4" y="1592263"/>
            <a:ext cx="5329236" cy="4389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3" name="Platshållare för innehåll 11">
            <a:extLst>
              <a:ext uri="{FF2B5EF4-FFF2-40B4-BE49-F238E27FC236}">
                <a16:creationId xmlns:a16="http://schemas.microsoft.com/office/drawing/2014/main" id="{36347AF7-F849-B56A-BB54-4143F34CDF4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51587" y="1592263"/>
            <a:ext cx="5327651" cy="4389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98540-8E64-44FF-B391-72A8E63C1ABD}" type="datetime1">
              <a:rPr lang="sv-SE" smtClean="0"/>
              <a:t>2023-12-13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CF0CEF5-44E1-F1EE-35FE-DC2C7303E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67019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vå delar - 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D17F852-2405-43B5-8AA8-1DF9E051E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2" y="1592263"/>
            <a:ext cx="5329236" cy="43894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C4315BF-6788-4811-BD10-03E568815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1587" y="1592263"/>
            <a:ext cx="5326061" cy="43894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E023E9F-EE8E-4686-A61E-65C066F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E2EBED-85AA-4BD9-B035-B03FED668B08}" type="datetime1">
              <a:rPr lang="sv-SE" smtClean="0"/>
              <a:pPr/>
              <a:t>2023-12-13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2EB582-82DF-4136-A89A-70895B14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1407E4-D3DA-4115-93A1-70F0BE9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93F2F0E-09F5-46DE-1985-3415DACDB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pic>
        <p:nvPicPr>
          <p:cNvPr id="8" name="Bild 9">
            <a:extLst>
              <a:ext uri="{FF2B5EF4-FFF2-40B4-BE49-F238E27FC236}">
                <a16:creationId xmlns:a16="http://schemas.microsoft.com/office/drawing/2014/main" id="{A7D800CA-F1F6-2CE2-8955-C061278039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11091017" y="409901"/>
            <a:ext cx="588221" cy="4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991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 - ljusblå"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D17F852-2405-43B5-8AA8-1DF9E051E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6762" y="1592263"/>
            <a:ext cx="5329236" cy="4389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C4315BF-6788-4811-BD10-03E568815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1587" y="1592263"/>
            <a:ext cx="5326061" cy="4389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E023E9F-EE8E-4686-A61E-65C066F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2EBED-85AA-4BD9-B035-B03FED668B08}" type="datetime1">
              <a:rPr lang="sv-SE" smtClean="0"/>
              <a:t>2023-12-13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92EB582-82DF-4136-A89A-70895B14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1407E4-D3DA-4115-93A1-70F0BE9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93F2F0E-09F5-46DE-1985-3415DACDB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86288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två tredje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54861-EFA1-4706-98AD-CF289C0BC4C5}" type="datetime1">
              <a:rPr lang="sv-SE" smtClean="0"/>
              <a:t>2023-12-13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2B23ABD-D656-0703-9C6A-BF26E58A8D1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66762" y="1592263"/>
            <a:ext cx="7189787" cy="4389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1" name="Platshållare för innehåll 3">
            <a:extLst>
              <a:ext uri="{FF2B5EF4-FFF2-40B4-BE49-F238E27FC236}">
                <a16:creationId xmlns:a16="http://schemas.microsoft.com/office/drawing/2014/main" id="{331265EC-5986-545E-9DF6-0AE38E242E0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12138" y="1592263"/>
            <a:ext cx="3463924" cy="4389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46875125-F7CD-50A8-0056-4C5502214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3139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5FF0-6D4C-4CF8-8BBB-DE351B2911E5}" type="datetime1">
              <a:rPr lang="sv-SE" smtClean="0"/>
              <a:t>2023-12-13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5995E2B0-4DE1-9968-85B4-99A527DDD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3212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5FF0-6D4C-4CF8-8BBB-DE351B2911E5}" type="datetime1">
              <a:rPr lang="sv-SE" smtClean="0"/>
              <a:t>2023-12-13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media 6">
            <a:extLst>
              <a:ext uri="{FF2B5EF4-FFF2-40B4-BE49-F238E27FC236}">
                <a16:creationId xmlns:a16="http://schemas.microsoft.com/office/drawing/2014/main" id="{CAF7F186-2BF3-14E8-5135-C028CA48993E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tIns="3600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158576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helbild/illustration - B"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tshållare för bild 25">
            <a:extLst>
              <a:ext uri="{FF2B5EF4-FFF2-40B4-BE49-F238E27FC236}">
                <a16:creationId xmlns:a16="http://schemas.microsoft.com/office/drawing/2014/main" id="{75805D8D-D25F-6F27-E0E3-8F0E726C93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white">
          <a:xfrm>
            <a:off x="0" y="0"/>
            <a:ext cx="12191998" cy="6856412"/>
          </a:xfrm>
          <a:prstGeom prst="rect">
            <a:avLst/>
          </a:prstGeom>
          <a:noFill/>
        </p:spPr>
        <p:txBody>
          <a:bodyPr wrap="square" lIns="72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709175A-E702-464D-A1BA-C581451EA51F}" type="datetime1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107002E-5A8F-D0F3-4EA2-F32F80D52F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851525"/>
            <a:ext cx="2566987" cy="31115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3" name="Platshållare för text 8">
            <a:extLst>
              <a:ext uri="{FF2B5EF4-FFF2-40B4-BE49-F238E27FC236}">
                <a16:creationId xmlns:a16="http://schemas.microsoft.com/office/drawing/2014/main" id="{C3F30497-96F3-2D1D-7B6F-99E8B20E51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 dirty="0"/>
              <a:t> 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B174F1FC-A1D6-9C6D-C2DC-B3290A077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52" y="3423545"/>
            <a:ext cx="2946658" cy="3434455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E1272D6-6D03-8776-8D04-AFCBDEC9A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000640" y="3495571"/>
            <a:ext cx="3362429" cy="3362429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3ABDE4B1-A66D-9B4F-4DBA-873F3D4468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343216" y="3202589"/>
            <a:ext cx="3655411" cy="3655411"/>
          </a:xfrm>
          <a:prstGeom prst="rect">
            <a:avLst/>
          </a:prstGeom>
        </p:spPr>
      </p:pic>
      <p:pic>
        <p:nvPicPr>
          <p:cNvPr id="15" name="Bild 14">
            <a:extLst>
              <a:ext uri="{FF2B5EF4-FFF2-40B4-BE49-F238E27FC236}">
                <a16:creationId xmlns:a16="http://schemas.microsoft.com/office/drawing/2014/main" id="{1761D380-576E-B19A-A9A2-DFBB9FABB7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904676" y="3469592"/>
            <a:ext cx="3440337" cy="3388408"/>
          </a:xfrm>
          <a:prstGeom prst="rect">
            <a:avLst/>
          </a:prstGeom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id="{52D2F521-4B99-B592-3F3A-59C9A2800B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3536666" y="3065376"/>
            <a:ext cx="3792624" cy="37926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766763" y="695325"/>
            <a:ext cx="7189787" cy="2733675"/>
          </a:xfrm>
        </p:spPr>
        <p:txBody>
          <a:bodyPr anchor="t"/>
          <a:lstStyle>
            <a:lvl1pPr algn="l">
              <a:defRPr sz="4000" spc="-4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303511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4070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kumentation - t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5FF0-6D4C-4CF8-8BBB-DE351B2911E5}" type="datetime1">
              <a:rPr lang="sv-SE" smtClean="0"/>
              <a:t>2023-12-13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680DAC92-6C30-4C2A-4257-EF14F81D77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2" y="1449388"/>
            <a:ext cx="10912475" cy="4532312"/>
          </a:xfrm>
        </p:spPr>
        <p:txBody>
          <a:bodyPr numCol="3" spcCol="252000"/>
          <a:lstStyle>
            <a:lvl1pPr marL="190500" indent="-1905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61950" indent="-184150">
              <a:lnSpc>
                <a:spcPct val="100000"/>
              </a:lnSpc>
              <a:spcAft>
                <a:spcPts val="2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539750" indent="-177800">
              <a:lnSpc>
                <a:spcPct val="100000"/>
              </a:lnSpc>
              <a:spcAft>
                <a:spcPts val="2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717550" indent="-177800">
              <a:lnSpc>
                <a:spcPct val="100000"/>
              </a:lnSpc>
              <a:spcAft>
                <a:spcPts val="2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895350" indent="-177800">
              <a:lnSpc>
                <a:spcPct val="100000"/>
              </a:lnSpc>
              <a:spcAft>
                <a:spcPts val="2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C3D65AD-E12F-7204-DA04-81A5D7BB4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519113"/>
            <a:ext cx="9985375" cy="930275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19620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kumentation - två spalter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5FF0-6D4C-4CF8-8BBB-DE351B2911E5}" type="datetime1">
              <a:rPr lang="sv-SE" smtClean="0"/>
              <a:t>2023-12-13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680DAC92-6C30-4C2A-4257-EF14F81D77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449388"/>
            <a:ext cx="7189787" cy="4532313"/>
          </a:xfrm>
        </p:spPr>
        <p:txBody>
          <a:bodyPr numCol="2" spcCol="252000"/>
          <a:lstStyle>
            <a:lvl1pPr marL="190500" indent="-190500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61950" indent="-184150">
              <a:lnSpc>
                <a:spcPct val="100000"/>
              </a:lnSpc>
              <a:spcAft>
                <a:spcPts val="2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539750" indent="-177800">
              <a:lnSpc>
                <a:spcPct val="100000"/>
              </a:lnSpc>
              <a:spcAft>
                <a:spcPts val="2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717550" indent="-177800">
              <a:lnSpc>
                <a:spcPct val="100000"/>
              </a:lnSpc>
              <a:spcAft>
                <a:spcPts val="2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895350" indent="-177800">
              <a:lnSpc>
                <a:spcPct val="100000"/>
              </a:lnSpc>
              <a:spcAft>
                <a:spcPts val="2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0A95129E-2B03-9A9F-BD2F-0EC146C104E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20075" y="1449387"/>
            <a:ext cx="3455988" cy="4532313"/>
          </a:xfrm>
        </p:spPr>
        <p:txBody>
          <a:bodyPr/>
          <a:lstStyle>
            <a:lvl1pPr marL="179388" indent="-179388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60363" indent="-180975">
              <a:lnSpc>
                <a:spcPct val="100000"/>
              </a:lnSpc>
              <a:spcAft>
                <a:spcPts val="2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538163" indent="-177800">
              <a:lnSpc>
                <a:spcPct val="100000"/>
              </a:lnSpc>
              <a:spcAft>
                <a:spcPts val="2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717550" indent="-179388">
              <a:lnSpc>
                <a:spcPct val="100000"/>
              </a:lnSpc>
              <a:spcAft>
                <a:spcPts val="2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898525" indent="-180975">
              <a:lnSpc>
                <a:spcPct val="100000"/>
              </a:lnSpc>
              <a:spcAft>
                <a:spcPts val="200"/>
              </a:spcAft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4FD1F1E4-FF7C-F675-7206-E552176F7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518400"/>
            <a:ext cx="9985375" cy="92880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512826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t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766763" y="7189480"/>
            <a:ext cx="1620837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C633F31E-0BEB-41FF-81BF-CDD98A886A00}" type="datetime1">
              <a:rPr lang="sv-SE" smtClean="0"/>
              <a:pPr/>
              <a:t>2023-12-13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4164013" y="7189480"/>
            <a:ext cx="4114800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10991849" y="7189480"/>
            <a:ext cx="684213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38557581-FDDC-0807-87A0-F8027F1A7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4358506" y="2024166"/>
            <a:ext cx="3474988" cy="2809666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CBF95D5C-AA4E-9089-42E6-5ACB0ED7AC59}"/>
              </a:ext>
            </a:extLst>
          </p:cNvPr>
          <p:cNvSpPr txBox="1"/>
          <p:nvPr userDrawn="1"/>
        </p:nvSpPr>
        <p:spPr>
          <a:xfrm>
            <a:off x="5348695" y="6065427"/>
            <a:ext cx="1494610" cy="31622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sv-SE" sz="1400" b="0" dirty="0">
                <a:solidFill>
                  <a:schemeClr val="bg1"/>
                </a:solidFill>
              </a:rPr>
              <a:t>afaforsakring.se</a:t>
            </a:r>
          </a:p>
        </p:txBody>
      </p:sp>
    </p:spTree>
    <p:extLst>
      <p:ext uri="{BB962C8B-B14F-4D97-AF65-F5344CB8AC3E}">
        <p14:creationId xmlns:p14="http://schemas.microsoft.com/office/powerpoint/2010/main" val="913768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å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5274B3-FC50-4805-83A6-333B89BE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6763" y="7189481"/>
            <a:ext cx="1620837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1E5570D5-36B7-47BD-9C26-2C49525ED44C}" type="datetime1">
              <a:rPr lang="sv-SE" smtClean="0"/>
              <a:pPr/>
              <a:t>2023-12-13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8BBB9DA-077E-4748-B71A-39B1A667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4013" y="7189481"/>
            <a:ext cx="4114800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C5C5AB0-F210-4270-9F00-E64EE6E2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49" y="7189481"/>
            <a:ext cx="684213" cy="182562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38557581-FDDC-0807-87A0-F8027F1A7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0927" y="2022248"/>
            <a:ext cx="3470146" cy="2813502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88A4E893-AC9F-DABD-ACA1-D1C85A184A00}"/>
              </a:ext>
            </a:extLst>
          </p:cNvPr>
          <p:cNvSpPr txBox="1"/>
          <p:nvPr userDrawn="1"/>
        </p:nvSpPr>
        <p:spPr>
          <a:xfrm>
            <a:off x="5348695" y="6065427"/>
            <a:ext cx="1494610" cy="31622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r>
              <a:rPr lang="sv-SE" sz="1400" b="0" dirty="0">
                <a:solidFill>
                  <a:schemeClr val="accent1"/>
                </a:solidFill>
              </a:rPr>
              <a:t>afaforsakring.se</a:t>
            </a:r>
          </a:p>
        </p:txBody>
      </p:sp>
    </p:spTree>
    <p:extLst>
      <p:ext uri="{BB962C8B-B14F-4D97-AF65-F5344CB8AC3E}">
        <p14:creationId xmlns:p14="http://schemas.microsoft.com/office/powerpoint/2010/main" val="2488822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or efter denna tillhör ej ma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6B3A0F22-6B27-4D39-99B4-0D78FBAAA124}"/>
              </a:ext>
            </a:extLst>
          </p:cNvPr>
          <p:cNvSpPr txBox="1"/>
          <p:nvPr userDrawn="1"/>
        </p:nvSpPr>
        <p:spPr>
          <a:xfrm>
            <a:off x="1676400" y="2344087"/>
            <a:ext cx="8839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5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Sidor efter denna tillhör ej mallen. Byt istället till en layout innan denna sida.</a:t>
            </a:r>
          </a:p>
        </p:txBody>
      </p:sp>
    </p:spTree>
    <p:extLst>
      <p:ext uri="{BB962C8B-B14F-4D97-AF65-F5344CB8AC3E}">
        <p14:creationId xmlns:p14="http://schemas.microsoft.com/office/powerpoint/2010/main" val="946224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helbild/illustration - C"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tshållare för bild 25">
            <a:extLst>
              <a:ext uri="{FF2B5EF4-FFF2-40B4-BE49-F238E27FC236}">
                <a16:creationId xmlns:a16="http://schemas.microsoft.com/office/drawing/2014/main" id="{75805D8D-D25F-6F27-E0E3-8F0E726C93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white">
          <a:xfrm>
            <a:off x="0" y="0"/>
            <a:ext cx="12191998" cy="6856412"/>
          </a:xfrm>
          <a:prstGeom prst="rect">
            <a:avLst/>
          </a:prstGeom>
          <a:noFill/>
        </p:spPr>
        <p:txBody>
          <a:bodyPr wrap="square" lIns="72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709175A-E702-464D-A1BA-C581451EA51F}" type="datetime1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Platshållare för text 8">
            <a:extLst>
              <a:ext uri="{FF2B5EF4-FFF2-40B4-BE49-F238E27FC236}">
                <a16:creationId xmlns:a16="http://schemas.microsoft.com/office/drawing/2014/main" id="{C3F30497-96F3-2D1D-7B6F-99E8B20E51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 dirty="0"/>
              <a:t> </a:t>
            </a: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0C505B6D-DCA3-F716-A31F-E3BB51784E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9014" y="1025014"/>
            <a:ext cx="5832987" cy="583298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695325"/>
            <a:ext cx="7189787" cy="2733675"/>
          </a:xfrm>
        </p:spPr>
        <p:txBody>
          <a:bodyPr anchor="t"/>
          <a:lstStyle>
            <a:lvl1pPr algn="l">
              <a:defRPr sz="4000" spc="-4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107002E-5A8F-D0F3-4EA2-F32F80D52F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851525"/>
            <a:ext cx="2566987" cy="31115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Namn </a:t>
            </a:r>
            <a:r>
              <a:rPr lang="sv-SE" dirty="0" err="1"/>
              <a:t>Namnsson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520517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helbild/illustration - 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tshållare för bild 25">
            <a:extLst>
              <a:ext uri="{FF2B5EF4-FFF2-40B4-BE49-F238E27FC236}">
                <a16:creationId xmlns:a16="http://schemas.microsoft.com/office/drawing/2014/main" id="{75805D8D-D25F-6F27-E0E3-8F0E726C93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white">
          <a:xfrm>
            <a:off x="0" y="0"/>
            <a:ext cx="12191998" cy="6856412"/>
          </a:xfrm>
          <a:prstGeom prst="rect">
            <a:avLst/>
          </a:prstGeom>
          <a:noFill/>
        </p:spPr>
        <p:txBody>
          <a:bodyPr wrap="square" lIns="72000">
            <a:noAutofit/>
          </a:bodyPr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709175A-E702-464D-A1BA-C581451EA51F}" type="datetime1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107002E-5A8F-D0F3-4EA2-F32F80D52F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851525"/>
            <a:ext cx="2566987" cy="31115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accent4"/>
                </a:solidFill>
              </a:defRPr>
            </a:lvl1pPr>
          </a:lstStyle>
          <a:p>
            <a:pPr lvl="0"/>
            <a:r>
              <a:rPr lang="sv-SE" dirty="0"/>
              <a:t>Namn </a:t>
            </a:r>
            <a:r>
              <a:rPr lang="sv-SE" dirty="0" err="1"/>
              <a:t>Namnsson</a:t>
            </a:r>
            <a:endParaRPr lang="sv-SE" dirty="0"/>
          </a:p>
        </p:txBody>
      </p:sp>
      <p:pic>
        <p:nvPicPr>
          <p:cNvPr id="7" name="Bild 7">
            <a:extLst>
              <a:ext uri="{FF2B5EF4-FFF2-40B4-BE49-F238E27FC236}">
                <a16:creationId xmlns:a16="http://schemas.microsoft.com/office/drawing/2014/main" id="{E0C485C3-4B7D-7AE3-6B1B-77B9AA4B96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11091017" y="409901"/>
            <a:ext cx="588221" cy="475600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5ABFBE99-FA42-3741-1B22-17277E2DED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4098" y="1025014"/>
            <a:ext cx="5832987" cy="583298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695325"/>
            <a:ext cx="7189787" cy="2733675"/>
          </a:xfrm>
        </p:spPr>
        <p:txBody>
          <a:bodyPr anchor="t"/>
          <a:lstStyle>
            <a:lvl1pPr algn="l">
              <a:defRPr sz="4000" spc="-4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153575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helbild/illustration - 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tshållare för bild 25">
            <a:extLst>
              <a:ext uri="{FF2B5EF4-FFF2-40B4-BE49-F238E27FC236}">
                <a16:creationId xmlns:a16="http://schemas.microsoft.com/office/drawing/2014/main" id="{75805D8D-D25F-6F27-E0E3-8F0E726C93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white">
          <a:xfrm>
            <a:off x="2" y="1"/>
            <a:ext cx="12191998" cy="6856412"/>
          </a:xfrm>
          <a:prstGeom prst="rect">
            <a:avLst/>
          </a:prstGeom>
          <a:noFill/>
        </p:spPr>
        <p:txBody>
          <a:bodyPr wrap="square" lIns="72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709175A-E702-464D-A1BA-C581451EA51F}" type="datetime1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107002E-5A8F-D0F3-4EA2-F32F80D52F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851525"/>
            <a:ext cx="2566987" cy="31115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695325"/>
            <a:ext cx="7189787" cy="2733675"/>
          </a:xfrm>
        </p:spPr>
        <p:txBody>
          <a:bodyPr anchor="t"/>
          <a:lstStyle>
            <a:lvl1pPr algn="l">
              <a:defRPr sz="4000" spc="-4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4E8B4430-2512-971C-373D-76F4965E06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7140" y="1149770"/>
            <a:ext cx="6411160" cy="5207000"/>
          </a:xfrm>
          <a:prstGeom prst="rect">
            <a:avLst/>
          </a:prstGeom>
        </p:spPr>
      </p:pic>
      <p:sp>
        <p:nvSpPr>
          <p:cNvPr id="3" name="Platshållare för text 8">
            <a:extLst>
              <a:ext uri="{FF2B5EF4-FFF2-40B4-BE49-F238E27FC236}">
                <a16:creationId xmlns:a16="http://schemas.microsoft.com/office/drawing/2014/main" id="{7B138DA3-87F9-30F0-59C7-DFBE5A6E64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63507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helbild/illustration - F"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tshållare för bild 25">
            <a:extLst>
              <a:ext uri="{FF2B5EF4-FFF2-40B4-BE49-F238E27FC236}">
                <a16:creationId xmlns:a16="http://schemas.microsoft.com/office/drawing/2014/main" id="{75805D8D-D25F-6F27-E0E3-8F0E726C93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white">
          <a:xfrm>
            <a:off x="0" y="0"/>
            <a:ext cx="12191998" cy="6856412"/>
          </a:xfrm>
          <a:prstGeom prst="rect">
            <a:avLst/>
          </a:prstGeom>
          <a:noFill/>
        </p:spPr>
        <p:txBody>
          <a:bodyPr wrap="square" lIns="72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709175A-E702-464D-A1BA-C581451EA51F}" type="datetime1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107002E-5A8F-D0F3-4EA2-F32F80D52F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851525"/>
            <a:ext cx="2566987" cy="311150"/>
          </a:xfrm>
        </p:spPr>
        <p:txBody>
          <a:bodyPr anchor="b"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 dirty="0"/>
              <a:t>Namn </a:t>
            </a:r>
            <a:r>
              <a:rPr lang="sv-SE" dirty="0" err="1"/>
              <a:t>Namnsson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695325"/>
            <a:ext cx="7189787" cy="2733675"/>
          </a:xfrm>
        </p:spPr>
        <p:txBody>
          <a:bodyPr anchor="t"/>
          <a:lstStyle>
            <a:lvl1pPr algn="l">
              <a:defRPr sz="4000" spc="-4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text 8">
            <a:extLst>
              <a:ext uri="{FF2B5EF4-FFF2-40B4-BE49-F238E27FC236}">
                <a16:creationId xmlns:a16="http://schemas.microsoft.com/office/drawing/2014/main" id="{C3F30497-96F3-2D1D-7B6F-99E8B20E51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 dirty="0"/>
              <a:t> </a:t>
            </a: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C561EC68-D0DA-ECBE-D304-353CF8B845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4625" y="1714500"/>
            <a:ext cx="56673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406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amsida - profi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ktangel 49">
            <a:extLst>
              <a:ext uri="{FF2B5EF4-FFF2-40B4-BE49-F238E27FC236}">
                <a16:creationId xmlns:a16="http://schemas.microsoft.com/office/drawing/2014/main" id="{945E931E-F461-833D-9EE9-11217AE8FEEB}"/>
              </a:ext>
            </a:extLst>
          </p:cNvPr>
          <p:cNvSpPr/>
          <p:nvPr userDrawn="1"/>
        </p:nvSpPr>
        <p:spPr>
          <a:xfrm>
            <a:off x="0" y="0"/>
            <a:ext cx="3430800" cy="3430800"/>
          </a:xfrm>
          <a:prstGeom prst="rect">
            <a:avLst/>
          </a:prstGeom>
          <a:solidFill>
            <a:srgbClr val="C8E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55D86DD5-D7E4-6CE0-BD47-FADE50A4440E}"/>
              </a:ext>
            </a:extLst>
          </p:cNvPr>
          <p:cNvSpPr>
            <a:spLocks/>
          </p:cNvSpPr>
          <p:nvPr userDrawn="1"/>
        </p:nvSpPr>
        <p:spPr>
          <a:xfrm>
            <a:off x="0" y="3429000"/>
            <a:ext cx="34308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4107002E-5A8F-D0F3-4EA2-F32F80D52F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3339" y="5597616"/>
            <a:ext cx="5955350" cy="1020276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Namn och information</a:t>
            </a:r>
          </a:p>
        </p:txBody>
      </p:sp>
      <p:sp>
        <p:nvSpPr>
          <p:cNvPr id="7" name="Platshållare för text 9">
            <a:extLst>
              <a:ext uri="{FF2B5EF4-FFF2-40B4-BE49-F238E27FC236}">
                <a16:creationId xmlns:a16="http://schemas.microsoft.com/office/drawing/2014/main" id="{EFA72778-CBB4-CC17-E966-49E5FB5DCB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3340" y="2301932"/>
            <a:ext cx="5955350" cy="1127068"/>
          </a:xfrm>
        </p:spPr>
        <p:txBody>
          <a:bodyPr tIns="0" anchor="t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Undertext</a:t>
            </a:r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E154253A-7DF3-259C-2DDE-A84FE7405BF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66763" y="6877052"/>
            <a:ext cx="1620837" cy="45719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6A2B13E-79FA-4ADA-8313-D3C0B64A2350}" type="datetime1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AC759908-88EF-743F-8102-B52EA352C08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164013" y="6877052"/>
            <a:ext cx="4114800" cy="45719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48E819AC-9B57-F187-6C80-E9F7B34AAA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7CD2C2D4-BC0F-07DB-D5FE-C098B9D05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3340" y="695325"/>
            <a:ext cx="5955349" cy="1428003"/>
          </a:xfrm>
        </p:spPr>
        <p:txBody>
          <a:bodyPr anchor="t"/>
          <a:lstStyle>
            <a:lvl1pPr algn="l">
              <a:defRPr sz="4000" spc="-4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3DC7422B-0CD6-7BD3-B6EF-1534BB6E78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white">
          <a:xfrm>
            <a:off x="280821" y="3714751"/>
            <a:ext cx="2869158" cy="2857499"/>
          </a:xfrm>
          <a:custGeom>
            <a:avLst/>
            <a:gdLst>
              <a:gd name="connsiteX0" fmla="*/ 1270000 w 2540000"/>
              <a:gd name="connsiteY0" fmla="*/ 0 h 2529677"/>
              <a:gd name="connsiteX1" fmla="*/ 2540000 w 2540000"/>
              <a:gd name="connsiteY1" fmla="*/ 1264839 h 2529677"/>
              <a:gd name="connsiteX2" fmla="*/ 2540000 w 2540000"/>
              <a:gd name="connsiteY2" fmla="*/ 2529677 h 2529677"/>
              <a:gd name="connsiteX3" fmla="*/ 1270000 w 2540000"/>
              <a:gd name="connsiteY3" fmla="*/ 2529677 h 2529677"/>
              <a:gd name="connsiteX4" fmla="*/ 0 w 2540000"/>
              <a:gd name="connsiteY4" fmla="*/ 1264839 h 2529677"/>
              <a:gd name="connsiteX5" fmla="*/ 1270000 w 2540000"/>
              <a:gd name="connsiteY5" fmla="*/ 0 h 252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0000" h="2529677">
                <a:moveTo>
                  <a:pt x="1270000" y="0"/>
                </a:moveTo>
                <a:cubicBezTo>
                  <a:pt x="1970917" y="0"/>
                  <a:pt x="2540000" y="566740"/>
                  <a:pt x="2540000" y="1264839"/>
                </a:cubicBezTo>
                <a:lnTo>
                  <a:pt x="2540000" y="2529677"/>
                </a:lnTo>
                <a:lnTo>
                  <a:pt x="1270000" y="2529677"/>
                </a:lnTo>
                <a:cubicBezTo>
                  <a:pt x="569083" y="2529677"/>
                  <a:pt x="0" y="1962937"/>
                  <a:pt x="0" y="1264839"/>
                </a:cubicBezTo>
                <a:cubicBezTo>
                  <a:pt x="0" y="566740"/>
                  <a:pt x="569053" y="0"/>
                  <a:pt x="1270000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grpSp>
        <p:nvGrpSpPr>
          <p:cNvPr id="49" name="Grupp 48">
            <a:extLst>
              <a:ext uri="{FF2B5EF4-FFF2-40B4-BE49-F238E27FC236}">
                <a16:creationId xmlns:a16="http://schemas.microsoft.com/office/drawing/2014/main" id="{AA8EF1E4-6434-6D94-0CDF-C1CC9E6950FF}"/>
              </a:ext>
            </a:extLst>
          </p:cNvPr>
          <p:cNvGrpSpPr/>
          <p:nvPr userDrawn="1"/>
        </p:nvGrpSpPr>
        <p:grpSpPr>
          <a:xfrm>
            <a:off x="796997" y="585058"/>
            <a:ext cx="1836806" cy="2258885"/>
            <a:chOff x="3861752" y="720788"/>
            <a:chExt cx="4596637" cy="5652897"/>
          </a:xfrm>
        </p:grpSpPr>
        <p:sp>
          <p:nvSpPr>
            <p:cNvPr id="37" name="Frihandsfigur: Form 36">
              <a:extLst>
                <a:ext uri="{FF2B5EF4-FFF2-40B4-BE49-F238E27FC236}">
                  <a16:creationId xmlns:a16="http://schemas.microsoft.com/office/drawing/2014/main" id="{C3E84F3F-516F-8416-5772-41E83FC8D523}"/>
                </a:ext>
              </a:extLst>
            </p:cNvPr>
            <p:cNvSpPr/>
            <p:nvPr/>
          </p:nvSpPr>
          <p:spPr>
            <a:xfrm>
              <a:off x="6138123" y="807021"/>
              <a:ext cx="990577" cy="1099415"/>
            </a:xfrm>
            <a:custGeom>
              <a:avLst/>
              <a:gdLst>
                <a:gd name="connsiteX0" fmla="*/ 835447 w 990577"/>
                <a:gd name="connsiteY0" fmla="*/ 324803 h 1099415"/>
                <a:gd name="connsiteX1" fmla="*/ 684380 w 990577"/>
                <a:gd name="connsiteY1" fmla="*/ 68009 h 1099415"/>
                <a:gd name="connsiteX2" fmla="*/ 446446 w 990577"/>
                <a:gd name="connsiteY2" fmla="*/ 0 h 1099415"/>
                <a:gd name="connsiteX3" fmla="*/ 29378 w 990577"/>
                <a:gd name="connsiteY3" fmla="*/ 327470 h 1099415"/>
                <a:gd name="connsiteX4" fmla="*/ 3978 w 990577"/>
                <a:gd name="connsiteY4" fmla="*/ 452628 h 1099415"/>
                <a:gd name="connsiteX5" fmla="*/ 28616 w 990577"/>
                <a:gd name="connsiteY5" fmla="*/ 595630 h 1099415"/>
                <a:gd name="connsiteX6" fmla="*/ 61001 w 990577"/>
                <a:gd name="connsiteY6" fmla="*/ 649669 h 1099415"/>
                <a:gd name="connsiteX7" fmla="*/ 49254 w 990577"/>
                <a:gd name="connsiteY7" fmla="*/ 787845 h 1099415"/>
                <a:gd name="connsiteX8" fmla="*/ 88583 w 990577"/>
                <a:gd name="connsiteY8" fmla="*/ 834676 h 1099415"/>
                <a:gd name="connsiteX9" fmla="*/ 96434 w 990577"/>
                <a:gd name="connsiteY9" fmla="*/ 834644 h 1099415"/>
                <a:gd name="connsiteX10" fmla="*/ 163554 w 990577"/>
                <a:gd name="connsiteY10" fmla="*/ 828294 h 1099415"/>
                <a:gd name="connsiteX11" fmla="*/ 170411 w 990577"/>
                <a:gd name="connsiteY11" fmla="*/ 867220 h 1099415"/>
                <a:gd name="connsiteX12" fmla="*/ 168125 w 990577"/>
                <a:gd name="connsiteY12" fmla="*/ 873125 h 1099415"/>
                <a:gd name="connsiteX13" fmla="*/ 178158 w 990577"/>
                <a:gd name="connsiteY13" fmla="*/ 902145 h 1099415"/>
                <a:gd name="connsiteX14" fmla="*/ 186413 w 990577"/>
                <a:gd name="connsiteY14" fmla="*/ 906971 h 1099415"/>
                <a:gd name="connsiteX15" fmla="*/ 186413 w 990577"/>
                <a:gd name="connsiteY15" fmla="*/ 906971 h 1099415"/>
                <a:gd name="connsiteX16" fmla="*/ 206289 w 990577"/>
                <a:gd name="connsiteY16" fmla="*/ 933069 h 1099415"/>
                <a:gd name="connsiteX17" fmla="*/ 212639 w 990577"/>
                <a:gd name="connsiteY17" fmla="*/ 934022 h 1099415"/>
                <a:gd name="connsiteX18" fmla="*/ 238039 w 990577"/>
                <a:gd name="connsiteY18" fmla="*/ 1058418 h 1099415"/>
                <a:gd name="connsiteX19" fmla="*/ 335511 w 990577"/>
                <a:gd name="connsiteY19" fmla="*/ 1091629 h 1099415"/>
                <a:gd name="connsiteX20" fmla="*/ 526011 w 990577"/>
                <a:gd name="connsiteY20" fmla="*/ 1020001 h 1099415"/>
                <a:gd name="connsiteX21" fmla="*/ 696001 w 990577"/>
                <a:gd name="connsiteY21" fmla="*/ 1099312 h 1099415"/>
                <a:gd name="connsiteX22" fmla="*/ 990578 w 990577"/>
                <a:gd name="connsiteY22" fmla="*/ 698945 h 109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90577" h="1099415">
                  <a:moveTo>
                    <a:pt x="835447" y="324803"/>
                  </a:moveTo>
                  <a:lnTo>
                    <a:pt x="684380" y="68009"/>
                  </a:lnTo>
                  <a:lnTo>
                    <a:pt x="446446" y="0"/>
                  </a:lnTo>
                  <a:lnTo>
                    <a:pt x="29378" y="327470"/>
                  </a:lnTo>
                  <a:lnTo>
                    <a:pt x="3978" y="452628"/>
                  </a:lnTo>
                  <a:cubicBezTo>
                    <a:pt x="-5942" y="501700"/>
                    <a:pt x="2846" y="552707"/>
                    <a:pt x="28616" y="595630"/>
                  </a:cubicBezTo>
                  <a:lnTo>
                    <a:pt x="61001" y="649669"/>
                  </a:lnTo>
                  <a:lnTo>
                    <a:pt x="49254" y="787845"/>
                  </a:lnTo>
                  <a:cubicBezTo>
                    <a:pt x="47182" y="811637"/>
                    <a:pt x="64791" y="832604"/>
                    <a:pt x="88583" y="834676"/>
                  </a:cubicBezTo>
                  <a:cubicBezTo>
                    <a:pt x="91196" y="834903"/>
                    <a:pt x="93824" y="834893"/>
                    <a:pt x="96434" y="834644"/>
                  </a:cubicBezTo>
                  <a:lnTo>
                    <a:pt x="163554" y="828294"/>
                  </a:lnTo>
                  <a:lnTo>
                    <a:pt x="170411" y="867220"/>
                  </a:lnTo>
                  <a:lnTo>
                    <a:pt x="168125" y="873125"/>
                  </a:lnTo>
                  <a:cubicBezTo>
                    <a:pt x="163869" y="883949"/>
                    <a:pt x="168126" y="896260"/>
                    <a:pt x="178158" y="902145"/>
                  </a:cubicBezTo>
                  <a:lnTo>
                    <a:pt x="186413" y="906971"/>
                  </a:lnTo>
                  <a:lnTo>
                    <a:pt x="186413" y="906971"/>
                  </a:lnTo>
                  <a:cubicBezTo>
                    <a:pt x="184967" y="919593"/>
                    <a:pt x="193737" y="931108"/>
                    <a:pt x="206289" y="933069"/>
                  </a:cubicBezTo>
                  <a:lnTo>
                    <a:pt x="212639" y="934022"/>
                  </a:lnTo>
                  <a:lnTo>
                    <a:pt x="238039" y="1058418"/>
                  </a:lnTo>
                  <a:lnTo>
                    <a:pt x="335511" y="1091629"/>
                  </a:lnTo>
                  <a:lnTo>
                    <a:pt x="526011" y="1020001"/>
                  </a:lnTo>
                  <a:cubicBezTo>
                    <a:pt x="526011" y="1020001"/>
                    <a:pt x="684761" y="1091756"/>
                    <a:pt x="696001" y="1099312"/>
                  </a:cubicBezTo>
                  <a:cubicBezTo>
                    <a:pt x="707241" y="1106869"/>
                    <a:pt x="990578" y="698945"/>
                    <a:pt x="990578" y="698945"/>
                  </a:cubicBezTo>
                  <a:close/>
                </a:path>
              </a:pathLst>
            </a:custGeom>
            <a:solidFill>
              <a:srgbClr val="FAB45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ihandsfigur: Form 37">
              <a:extLst>
                <a:ext uri="{FF2B5EF4-FFF2-40B4-BE49-F238E27FC236}">
                  <a16:creationId xmlns:a16="http://schemas.microsoft.com/office/drawing/2014/main" id="{48C7D1D4-945C-EFFA-5A4E-B0F8D19D1058}"/>
                </a:ext>
              </a:extLst>
            </p:cNvPr>
            <p:cNvSpPr/>
            <p:nvPr/>
          </p:nvSpPr>
          <p:spPr>
            <a:xfrm>
              <a:off x="4648327" y="3062922"/>
              <a:ext cx="1120648" cy="100393"/>
            </a:xfrm>
            <a:custGeom>
              <a:avLst/>
              <a:gdLst>
                <a:gd name="connsiteX0" fmla="*/ 0 w 1120648"/>
                <a:gd name="connsiteY0" fmla="*/ 0 h 100393"/>
                <a:gd name="connsiteX1" fmla="*/ 1120648 w 1120648"/>
                <a:gd name="connsiteY1" fmla="*/ 0 h 100393"/>
                <a:gd name="connsiteX2" fmla="*/ 1120648 w 1120648"/>
                <a:gd name="connsiteY2" fmla="*/ 100394 h 100393"/>
                <a:gd name="connsiteX3" fmla="*/ 0 w 1120648"/>
                <a:gd name="connsiteY3" fmla="*/ 100394 h 10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0648" h="100393">
                  <a:moveTo>
                    <a:pt x="0" y="0"/>
                  </a:moveTo>
                  <a:lnTo>
                    <a:pt x="1120648" y="0"/>
                  </a:lnTo>
                  <a:lnTo>
                    <a:pt x="1120648" y="100394"/>
                  </a:lnTo>
                  <a:lnTo>
                    <a:pt x="0" y="100394"/>
                  </a:lnTo>
                  <a:close/>
                </a:path>
              </a:pathLst>
            </a:custGeom>
            <a:solidFill>
              <a:srgbClr val="51231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ihandsfigur: Form 38">
              <a:extLst>
                <a:ext uri="{FF2B5EF4-FFF2-40B4-BE49-F238E27FC236}">
                  <a16:creationId xmlns:a16="http://schemas.microsoft.com/office/drawing/2014/main" id="{5DCA9C2F-CBD6-6C0F-E1C9-13C43EA262B9}"/>
                </a:ext>
              </a:extLst>
            </p:cNvPr>
            <p:cNvSpPr/>
            <p:nvPr/>
          </p:nvSpPr>
          <p:spPr>
            <a:xfrm rot="4487400">
              <a:off x="3892665" y="2485246"/>
              <a:ext cx="1120711" cy="100457"/>
            </a:xfrm>
            <a:custGeom>
              <a:avLst/>
              <a:gdLst>
                <a:gd name="connsiteX0" fmla="*/ 0 w 1120711"/>
                <a:gd name="connsiteY0" fmla="*/ 0 h 100457"/>
                <a:gd name="connsiteX1" fmla="*/ 1120712 w 1120711"/>
                <a:gd name="connsiteY1" fmla="*/ 0 h 100457"/>
                <a:gd name="connsiteX2" fmla="*/ 1120712 w 1120711"/>
                <a:gd name="connsiteY2" fmla="*/ 0 h 100457"/>
                <a:gd name="connsiteX3" fmla="*/ 1120712 w 1120711"/>
                <a:gd name="connsiteY3" fmla="*/ 50038 h 100457"/>
                <a:gd name="connsiteX4" fmla="*/ 1070293 w 1120711"/>
                <a:gd name="connsiteY4" fmla="*/ 100457 h 100457"/>
                <a:gd name="connsiteX5" fmla="*/ 50419 w 1120711"/>
                <a:gd name="connsiteY5" fmla="*/ 100457 h 100457"/>
                <a:gd name="connsiteX6" fmla="*/ 0 w 1120711"/>
                <a:gd name="connsiteY6" fmla="*/ 50038 h 100457"/>
                <a:gd name="connsiteX7" fmla="*/ 0 w 1120711"/>
                <a:gd name="connsiteY7" fmla="*/ 0 h 100457"/>
                <a:gd name="connsiteX8" fmla="*/ 0 w 1120711"/>
                <a:gd name="connsiteY8" fmla="*/ 0 h 10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0711" h="100457">
                  <a:moveTo>
                    <a:pt x="0" y="0"/>
                  </a:moveTo>
                  <a:lnTo>
                    <a:pt x="1120712" y="0"/>
                  </a:lnTo>
                  <a:lnTo>
                    <a:pt x="1120712" y="0"/>
                  </a:lnTo>
                  <a:lnTo>
                    <a:pt x="1120712" y="50038"/>
                  </a:lnTo>
                  <a:cubicBezTo>
                    <a:pt x="1120712" y="77884"/>
                    <a:pt x="1098138" y="100457"/>
                    <a:pt x="1070293" y="100457"/>
                  </a:cubicBezTo>
                  <a:lnTo>
                    <a:pt x="50419" y="100457"/>
                  </a:lnTo>
                  <a:cubicBezTo>
                    <a:pt x="22573" y="100457"/>
                    <a:pt x="0" y="77884"/>
                    <a:pt x="0" y="50038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231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ihandsfigur: Form 39">
              <a:extLst>
                <a:ext uri="{FF2B5EF4-FFF2-40B4-BE49-F238E27FC236}">
                  <a16:creationId xmlns:a16="http://schemas.microsoft.com/office/drawing/2014/main" id="{07C89890-A8C6-ABB5-12D1-E47532F199A4}"/>
                </a:ext>
              </a:extLst>
            </p:cNvPr>
            <p:cNvSpPr/>
            <p:nvPr/>
          </p:nvSpPr>
          <p:spPr>
            <a:xfrm>
              <a:off x="5167485" y="2723324"/>
              <a:ext cx="1504840" cy="447675"/>
            </a:xfrm>
            <a:custGeom>
              <a:avLst/>
              <a:gdLst>
                <a:gd name="connsiteX0" fmla="*/ 1504840 w 1504840"/>
                <a:gd name="connsiteY0" fmla="*/ 447675 h 447675"/>
                <a:gd name="connsiteX1" fmla="*/ 1300053 w 1504840"/>
                <a:gd name="connsiteY1" fmla="*/ 440055 h 447675"/>
                <a:gd name="connsiteX2" fmla="*/ 633303 w 1504840"/>
                <a:gd name="connsiteY2" fmla="*/ 331597 h 447675"/>
                <a:gd name="connsiteX3" fmla="*/ 421848 w 1504840"/>
                <a:gd name="connsiteY3" fmla="*/ 317627 h 447675"/>
                <a:gd name="connsiteX4" fmla="*/ 180548 w 1504840"/>
                <a:gd name="connsiteY4" fmla="*/ 257556 h 447675"/>
                <a:gd name="connsiteX5" fmla="*/ 24465 w 1504840"/>
                <a:gd name="connsiteY5" fmla="*/ 304864 h 447675"/>
                <a:gd name="connsiteX6" fmla="*/ 10749 w 1504840"/>
                <a:gd name="connsiteY6" fmla="*/ 248730 h 447675"/>
                <a:gd name="connsiteX7" fmla="*/ 132669 w 1504840"/>
                <a:gd name="connsiteY7" fmla="*/ 65532 h 447675"/>
                <a:gd name="connsiteX8" fmla="*/ 370540 w 1504840"/>
                <a:gd name="connsiteY8" fmla="*/ 0 h 447675"/>
                <a:gd name="connsiteX9" fmla="*/ 574629 w 1504840"/>
                <a:gd name="connsiteY9" fmla="*/ 71501 h 447675"/>
                <a:gd name="connsiteX10" fmla="*/ 834344 w 1504840"/>
                <a:gd name="connsiteY10" fmla="*/ 108585 h 447675"/>
                <a:gd name="connsiteX11" fmla="*/ 1239601 w 1504840"/>
                <a:gd name="connsiteY11" fmla="*/ 81217 h 447675"/>
                <a:gd name="connsiteX12" fmla="*/ 1477789 w 1504840"/>
                <a:gd name="connsiteY12" fmla="*/ 6477 h 447675"/>
                <a:gd name="connsiteX13" fmla="*/ 1504840 w 1504840"/>
                <a:gd name="connsiteY13" fmla="*/ 447675 h 447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04840" h="447675">
                  <a:moveTo>
                    <a:pt x="1504840" y="447675"/>
                  </a:moveTo>
                  <a:lnTo>
                    <a:pt x="1300053" y="440055"/>
                  </a:lnTo>
                  <a:cubicBezTo>
                    <a:pt x="945151" y="447675"/>
                    <a:pt x="842853" y="281749"/>
                    <a:pt x="633303" y="331597"/>
                  </a:cubicBezTo>
                  <a:cubicBezTo>
                    <a:pt x="556023" y="349949"/>
                    <a:pt x="530623" y="347853"/>
                    <a:pt x="421848" y="317627"/>
                  </a:cubicBezTo>
                  <a:cubicBezTo>
                    <a:pt x="313072" y="287401"/>
                    <a:pt x="258335" y="242633"/>
                    <a:pt x="180548" y="257556"/>
                  </a:cubicBezTo>
                  <a:cubicBezTo>
                    <a:pt x="102760" y="272479"/>
                    <a:pt x="50817" y="307467"/>
                    <a:pt x="24465" y="304864"/>
                  </a:cubicBezTo>
                  <a:cubicBezTo>
                    <a:pt x="-1888" y="302260"/>
                    <a:pt x="-7730" y="274447"/>
                    <a:pt x="10749" y="248730"/>
                  </a:cubicBezTo>
                  <a:lnTo>
                    <a:pt x="132669" y="65532"/>
                  </a:lnTo>
                  <a:lnTo>
                    <a:pt x="370540" y="0"/>
                  </a:lnTo>
                  <a:lnTo>
                    <a:pt x="574629" y="71501"/>
                  </a:lnTo>
                  <a:cubicBezTo>
                    <a:pt x="574629" y="71501"/>
                    <a:pt x="789195" y="101727"/>
                    <a:pt x="834344" y="108585"/>
                  </a:cubicBezTo>
                  <a:cubicBezTo>
                    <a:pt x="879492" y="115443"/>
                    <a:pt x="1127396" y="94107"/>
                    <a:pt x="1239601" y="81217"/>
                  </a:cubicBezTo>
                  <a:cubicBezTo>
                    <a:pt x="1393271" y="63500"/>
                    <a:pt x="1478043" y="-2921"/>
                    <a:pt x="1477789" y="6477"/>
                  </a:cubicBezTo>
                  <a:cubicBezTo>
                    <a:pt x="1477535" y="15875"/>
                    <a:pt x="1504840" y="447675"/>
                    <a:pt x="1504840" y="447675"/>
                  </a:cubicBezTo>
                  <a:close/>
                </a:path>
              </a:pathLst>
            </a:custGeom>
            <a:solidFill>
              <a:srgbClr val="FAB455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ihandsfigur: Form 40">
              <a:extLst>
                <a:ext uri="{FF2B5EF4-FFF2-40B4-BE49-F238E27FC236}">
                  <a16:creationId xmlns:a16="http://schemas.microsoft.com/office/drawing/2014/main" id="{D7265063-D50F-166E-B25C-13227E06C85D}"/>
                </a:ext>
              </a:extLst>
            </p:cNvPr>
            <p:cNvSpPr/>
            <p:nvPr/>
          </p:nvSpPr>
          <p:spPr>
            <a:xfrm>
              <a:off x="6418389" y="1459102"/>
              <a:ext cx="1984057" cy="2717037"/>
            </a:xfrm>
            <a:custGeom>
              <a:avLst/>
              <a:gdLst>
                <a:gd name="connsiteX0" fmla="*/ 1445641 w 1984057"/>
                <a:gd name="connsiteY0" fmla="*/ 675132 h 2717037"/>
                <a:gd name="connsiteX1" fmla="*/ 1213802 w 1984057"/>
                <a:gd name="connsiteY1" fmla="*/ 279971 h 2717037"/>
                <a:gd name="connsiteX2" fmla="*/ 1032065 w 1984057"/>
                <a:gd name="connsiteY2" fmla="*/ 91630 h 2717037"/>
                <a:gd name="connsiteX3" fmla="*/ 690753 w 1984057"/>
                <a:gd name="connsiteY3" fmla="*/ 0 h 2717037"/>
                <a:gd name="connsiteX4" fmla="*/ 321310 w 1984057"/>
                <a:gd name="connsiteY4" fmla="*/ 408369 h 2717037"/>
                <a:gd name="connsiteX5" fmla="*/ 234188 w 1984057"/>
                <a:gd name="connsiteY5" fmla="*/ 1176147 h 2717037"/>
                <a:gd name="connsiteX6" fmla="*/ 226949 w 1984057"/>
                <a:gd name="connsiteY6" fmla="*/ 1270889 h 2717037"/>
                <a:gd name="connsiteX7" fmla="*/ 226949 w 1984057"/>
                <a:gd name="connsiteY7" fmla="*/ 1270889 h 2717037"/>
                <a:gd name="connsiteX8" fmla="*/ 0 w 1984057"/>
                <a:gd name="connsiteY8" fmla="*/ 1346137 h 2717037"/>
                <a:gd name="connsiteX9" fmla="*/ 56578 w 1984057"/>
                <a:gd name="connsiteY9" fmla="*/ 1758506 h 2717037"/>
                <a:gd name="connsiteX10" fmla="*/ 188214 w 1984057"/>
                <a:gd name="connsiteY10" fmla="*/ 1779397 h 2717037"/>
                <a:gd name="connsiteX11" fmla="*/ 139764 w 1984057"/>
                <a:gd name="connsiteY11" fmla="*/ 2415159 h 2717037"/>
                <a:gd name="connsiteX12" fmla="*/ 1159510 w 1984057"/>
                <a:gd name="connsiteY12" fmla="*/ 2366074 h 2717037"/>
                <a:gd name="connsiteX13" fmla="*/ 1973326 w 1984057"/>
                <a:gd name="connsiteY13" fmla="*/ 2717038 h 2717037"/>
                <a:gd name="connsiteX14" fmla="*/ 1984057 w 1984057"/>
                <a:gd name="connsiteY14" fmla="*/ 1653858 h 2717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84057" h="2717037">
                  <a:moveTo>
                    <a:pt x="1445641" y="675132"/>
                  </a:moveTo>
                  <a:cubicBezTo>
                    <a:pt x="1347788" y="503682"/>
                    <a:pt x="1261491" y="358902"/>
                    <a:pt x="1213802" y="279971"/>
                  </a:cubicBezTo>
                  <a:cubicBezTo>
                    <a:pt x="1168416" y="204125"/>
                    <a:pt x="1106245" y="139694"/>
                    <a:pt x="1032065" y="91630"/>
                  </a:cubicBezTo>
                  <a:cubicBezTo>
                    <a:pt x="934593" y="28956"/>
                    <a:pt x="825055" y="0"/>
                    <a:pt x="690753" y="0"/>
                  </a:cubicBezTo>
                  <a:lnTo>
                    <a:pt x="321310" y="408369"/>
                  </a:lnTo>
                  <a:lnTo>
                    <a:pt x="234188" y="1176147"/>
                  </a:lnTo>
                  <a:lnTo>
                    <a:pt x="226949" y="1270889"/>
                  </a:lnTo>
                  <a:lnTo>
                    <a:pt x="226949" y="1270889"/>
                  </a:lnTo>
                  <a:lnTo>
                    <a:pt x="0" y="1346137"/>
                  </a:lnTo>
                  <a:lnTo>
                    <a:pt x="56578" y="1758506"/>
                  </a:lnTo>
                  <a:lnTo>
                    <a:pt x="188214" y="1779397"/>
                  </a:lnTo>
                  <a:lnTo>
                    <a:pt x="139764" y="2415159"/>
                  </a:lnTo>
                  <a:lnTo>
                    <a:pt x="1159510" y="2366074"/>
                  </a:lnTo>
                  <a:lnTo>
                    <a:pt x="1973326" y="2717038"/>
                  </a:lnTo>
                  <a:lnTo>
                    <a:pt x="1984057" y="1653858"/>
                  </a:lnTo>
                  <a:close/>
                </a:path>
              </a:pathLst>
            </a:custGeom>
            <a:solidFill>
              <a:srgbClr val="003CD2"/>
            </a:solidFill>
            <a:ln w="7430" cap="flat">
              <a:solidFill>
                <a:srgbClr val="003CD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ihandsfigur: Form 41">
              <a:extLst>
                <a:ext uri="{FF2B5EF4-FFF2-40B4-BE49-F238E27FC236}">
                  <a16:creationId xmlns:a16="http://schemas.microsoft.com/office/drawing/2014/main" id="{78E0E47B-EC4E-48BD-3B46-FFA0DD7A72E6}"/>
                </a:ext>
              </a:extLst>
            </p:cNvPr>
            <p:cNvSpPr/>
            <p:nvPr/>
          </p:nvSpPr>
          <p:spPr>
            <a:xfrm>
              <a:off x="5216270" y="3579050"/>
              <a:ext cx="3242119" cy="2483230"/>
            </a:xfrm>
            <a:custGeom>
              <a:avLst/>
              <a:gdLst>
                <a:gd name="connsiteX0" fmla="*/ 1088517 w 3242119"/>
                <a:gd name="connsiteY0" fmla="*/ 692658 h 2483230"/>
                <a:gd name="connsiteX1" fmla="*/ 768287 w 3242119"/>
                <a:gd name="connsiteY1" fmla="*/ 1741678 h 2483230"/>
                <a:gd name="connsiteX2" fmla="*/ 405194 w 3242119"/>
                <a:gd name="connsiteY2" fmla="*/ 2483231 h 2483230"/>
                <a:gd name="connsiteX3" fmla="*/ 0 w 3242119"/>
                <a:gd name="connsiteY3" fmla="*/ 2360613 h 2483230"/>
                <a:gd name="connsiteX4" fmla="*/ 207201 w 3242119"/>
                <a:gd name="connsiteY4" fmla="*/ 928751 h 2483230"/>
                <a:gd name="connsiteX5" fmla="*/ 248920 w 3242119"/>
                <a:gd name="connsiteY5" fmla="*/ 592201 h 2483230"/>
                <a:gd name="connsiteX6" fmla="*/ 587693 w 3242119"/>
                <a:gd name="connsiteY6" fmla="*/ 77279 h 2483230"/>
                <a:gd name="connsiteX7" fmla="*/ 2567496 w 3242119"/>
                <a:gd name="connsiteY7" fmla="*/ 0 h 2483230"/>
                <a:gd name="connsiteX8" fmla="*/ 2567496 w 3242119"/>
                <a:gd name="connsiteY8" fmla="*/ 0 h 2483230"/>
                <a:gd name="connsiteX9" fmla="*/ 3176588 w 3242119"/>
                <a:gd name="connsiteY9" fmla="*/ 282639 h 2483230"/>
                <a:gd name="connsiteX10" fmla="*/ 3242120 w 3242119"/>
                <a:gd name="connsiteY10" fmla="*/ 549339 h 2483230"/>
                <a:gd name="connsiteX11" fmla="*/ 3186176 w 3242119"/>
                <a:gd name="connsiteY11" fmla="*/ 826453 h 2483230"/>
                <a:gd name="connsiteX12" fmla="*/ 2994279 w 3242119"/>
                <a:gd name="connsiteY12" fmla="*/ 1075500 h 2483230"/>
                <a:gd name="connsiteX13" fmla="*/ 2151825 w 3242119"/>
                <a:gd name="connsiteY13" fmla="*/ 1075500 h 2483230"/>
                <a:gd name="connsiteX14" fmla="*/ 1680337 w 3242119"/>
                <a:gd name="connsiteY14" fmla="*/ 893191 h 2483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2119" h="2483230">
                  <a:moveTo>
                    <a:pt x="1088517" y="692658"/>
                  </a:moveTo>
                  <a:cubicBezTo>
                    <a:pt x="1088517" y="692658"/>
                    <a:pt x="1144334" y="1072261"/>
                    <a:pt x="768287" y="1741678"/>
                  </a:cubicBezTo>
                  <a:lnTo>
                    <a:pt x="405194" y="2483231"/>
                  </a:lnTo>
                  <a:lnTo>
                    <a:pt x="0" y="2360613"/>
                  </a:lnTo>
                  <a:lnTo>
                    <a:pt x="207201" y="928751"/>
                  </a:lnTo>
                  <a:cubicBezTo>
                    <a:pt x="226251" y="817182"/>
                    <a:pt x="240157" y="704850"/>
                    <a:pt x="248920" y="592201"/>
                  </a:cubicBezTo>
                  <a:cubicBezTo>
                    <a:pt x="261620" y="428244"/>
                    <a:pt x="321437" y="125413"/>
                    <a:pt x="587693" y="77279"/>
                  </a:cubicBezTo>
                  <a:cubicBezTo>
                    <a:pt x="740855" y="49530"/>
                    <a:pt x="2567496" y="0"/>
                    <a:pt x="2567496" y="0"/>
                  </a:cubicBezTo>
                  <a:lnTo>
                    <a:pt x="2567496" y="0"/>
                  </a:lnTo>
                  <a:lnTo>
                    <a:pt x="3176588" y="282639"/>
                  </a:lnTo>
                  <a:lnTo>
                    <a:pt x="3242120" y="549339"/>
                  </a:lnTo>
                  <a:lnTo>
                    <a:pt x="3186176" y="826453"/>
                  </a:lnTo>
                  <a:lnTo>
                    <a:pt x="2994279" y="1075500"/>
                  </a:lnTo>
                  <a:lnTo>
                    <a:pt x="2151825" y="1075500"/>
                  </a:lnTo>
                  <a:lnTo>
                    <a:pt x="1680337" y="893191"/>
                  </a:lnTo>
                  <a:close/>
                </a:path>
              </a:pathLst>
            </a:custGeom>
            <a:solidFill>
              <a:srgbClr val="7DCD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ihandsfigur: Form 42">
              <a:extLst>
                <a:ext uri="{FF2B5EF4-FFF2-40B4-BE49-F238E27FC236}">
                  <a16:creationId xmlns:a16="http://schemas.microsoft.com/office/drawing/2014/main" id="{F1E945FA-BACA-8655-486B-49BCEE606C40}"/>
                </a:ext>
              </a:extLst>
            </p:cNvPr>
            <p:cNvSpPr/>
            <p:nvPr/>
          </p:nvSpPr>
          <p:spPr>
            <a:xfrm>
              <a:off x="4525391" y="5963284"/>
              <a:ext cx="1143484" cy="410400"/>
            </a:xfrm>
            <a:custGeom>
              <a:avLst/>
              <a:gdLst>
                <a:gd name="connsiteX0" fmla="*/ 771335 w 1143484"/>
                <a:gd name="connsiteY0" fmla="*/ 0 h 410400"/>
                <a:gd name="connsiteX1" fmla="*/ 450786 w 1143484"/>
                <a:gd name="connsiteY1" fmla="*/ 179705 h 410400"/>
                <a:gd name="connsiteX2" fmla="*/ 247205 w 1143484"/>
                <a:gd name="connsiteY2" fmla="*/ 234696 h 410400"/>
                <a:gd name="connsiteX3" fmla="*/ 52451 w 1143484"/>
                <a:gd name="connsiteY3" fmla="*/ 302070 h 410400"/>
                <a:gd name="connsiteX4" fmla="*/ 0 w 1143484"/>
                <a:gd name="connsiteY4" fmla="*/ 410401 h 410400"/>
                <a:gd name="connsiteX5" fmla="*/ 1044448 w 1143484"/>
                <a:gd name="connsiteY5" fmla="*/ 410401 h 410400"/>
                <a:gd name="connsiteX6" fmla="*/ 1143485 w 1143484"/>
                <a:gd name="connsiteY6" fmla="*/ 311317 h 410400"/>
                <a:gd name="connsiteX7" fmla="*/ 1140841 w 1143484"/>
                <a:gd name="connsiteY7" fmla="*/ 288608 h 410400"/>
                <a:gd name="connsiteX8" fmla="*/ 1096073 w 1143484"/>
                <a:gd name="connsiteY8" fmla="*/ 98997 h 41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484" h="410400">
                  <a:moveTo>
                    <a:pt x="771335" y="0"/>
                  </a:moveTo>
                  <a:lnTo>
                    <a:pt x="450786" y="179705"/>
                  </a:lnTo>
                  <a:lnTo>
                    <a:pt x="247205" y="234696"/>
                  </a:lnTo>
                  <a:lnTo>
                    <a:pt x="52451" y="302070"/>
                  </a:lnTo>
                  <a:lnTo>
                    <a:pt x="0" y="410401"/>
                  </a:lnTo>
                  <a:lnTo>
                    <a:pt x="1044448" y="410401"/>
                  </a:lnTo>
                  <a:cubicBezTo>
                    <a:pt x="1099157" y="410388"/>
                    <a:pt x="1143498" y="366027"/>
                    <a:pt x="1143485" y="311317"/>
                  </a:cubicBezTo>
                  <a:cubicBezTo>
                    <a:pt x="1143483" y="303671"/>
                    <a:pt x="1142596" y="296050"/>
                    <a:pt x="1140841" y="288608"/>
                  </a:cubicBezTo>
                  <a:lnTo>
                    <a:pt x="1096073" y="98997"/>
                  </a:lnTo>
                  <a:close/>
                </a:path>
              </a:pathLst>
            </a:custGeom>
            <a:solidFill>
              <a:srgbClr val="51231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ihandsfigur: Form 43">
              <a:extLst>
                <a:ext uri="{FF2B5EF4-FFF2-40B4-BE49-F238E27FC236}">
                  <a16:creationId xmlns:a16="http://schemas.microsoft.com/office/drawing/2014/main" id="{73231759-6B8D-C5CE-40D0-B2944E2F381D}"/>
                </a:ext>
              </a:extLst>
            </p:cNvPr>
            <p:cNvSpPr/>
            <p:nvPr/>
          </p:nvSpPr>
          <p:spPr>
            <a:xfrm>
              <a:off x="3861752" y="3163379"/>
              <a:ext cx="2866834" cy="3210305"/>
            </a:xfrm>
            <a:custGeom>
              <a:avLst/>
              <a:gdLst>
                <a:gd name="connsiteX0" fmla="*/ 2652967 w 2866834"/>
                <a:gd name="connsiteY0" fmla="*/ 0 h 3210305"/>
                <a:gd name="connsiteX1" fmla="*/ 213932 w 2866834"/>
                <a:gd name="connsiteY1" fmla="*/ 0 h 3210305"/>
                <a:gd name="connsiteX2" fmla="*/ 0 w 2866834"/>
                <a:gd name="connsiteY2" fmla="*/ 0 h 3210305"/>
                <a:gd name="connsiteX3" fmla="*/ 0 w 2866834"/>
                <a:gd name="connsiteY3" fmla="*/ 258000 h 3210305"/>
                <a:gd name="connsiteX4" fmla="*/ 0 w 2866834"/>
                <a:gd name="connsiteY4" fmla="*/ 3210306 h 3210305"/>
                <a:gd name="connsiteX5" fmla="*/ 213932 w 2866834"/>
                <a:gd name="connsiteY5" fmla="*/ 3210306 h 3210305"/>
                <a:gd name="connsiteX6" fmla="*/ 213932 w 2866834"/>
                <a:gd name="connsiteY6" fmla="*/ 258000 h 3210305"/>
                <a:gd name="connsiteX7" fmla="*/ 2652967 w 2866834"/>
                <a:gd name="connsiteY7" fmla="*/ 258000 h 3210305"/>
                <a:gd name="connsiteX8" fmla="*/ 2652967 w 2866834"/>
                <a:gd name="connsiteY8" fmla="*/ 3210306 h 3210305"/>
                <a:gd name="connsiteX9" fmla="*/ 2866835 w 2866834"/>
                <a:gd name="connsiteY9" fmla="*/ 3210306 h 3210305"/>
                <a:gd name="connsiteX10" fmla="*/ 2866835 w 2866834"/>
                <a:gd name="connsiteY10" fmla="*/ 258000 h 3210305"/>
                <a:gd name="connsiteX11" fmla="*/ 2866835 w 2866834"/>
                <a:gd name="connsiteY11" fmla="*/ 0 h 3210305"/>
                <a:gd name="connsiteX12" fmla="*/ 2652967 w 2866834"/>
                <a:gd name="connsiteY12" fmla="*/ 0 h 321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6834" h="3210305">
                  <a:moveTo>
                    <a:pt x="2652967" y="0"/>
                  </a:moveTo>
                  <a:lnTo>
                    <a:pt x="213932" y="0"/>
                  </a:lnTo>
                  <a:lnTo>
                    <a:pt x="0" y="0"/>
                  </a:lnTo>
                  <a:lnTo>
                    <a:pt x="0" y="258000"/>
                  </a:lnTo>
                  <a:lnTo>
                    <a:pt x="0" y="3210306"/>
                  </a:lnTo>
                  <a:lnTo>
                    <a:pt x="213932" y="3210306"/>
                  </a:lnTo>
                  <a:lnTo>
                    <a:pt x="213932" y="258000"/>
                  </a:lnTo>
                  <a:lnTo>
                    <a:pt x="2652967" y="258000"/>
                  </a:lnTo>
                  <a:lnTo>
                    <a:pt x="2652967" y="3210306"/>
                  </a:lnTo>
                  <a:lnTo>
                    <a:pt x="2866835" y="3210306"/>
                  </a:lnTo>
                  <a:lnTo>
                    <a:pt x="2866835" y="258000"/>
                  </a:lnTo>
                  <a:lnTo>
                    <a:pt x="2866835" y="0"/>
                  </a:lnTo>
                  <a:lnTo>
                    <a:pt x="2652967" y="0"/>
                  </a:lnTo>
                  <a:close/>
                </a:path>
              </a:pathLst>
            </a:custGeom>
            <a:solidFill>
              <a:srgbClr val="0206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ihandsfigur: Form 44">
              <a:extLst>
                <a:ext uri="{FF2B5EF4-FFF2-40B4-BE49-F238E27FC236}">
                  <a16:creationId xmlns:a16="http://schemas.microsoft.com/office/drawing/2014/main" id="{C5A3F9E5-76DD-44AC-912D-5A535EB18916}"/>
                </a:ext>
              </a:extLst>
            </p:cNvPr>
            <p:cNvSpPr/>
            <p:nvPr/>
          </p:nvSpPr>
          <p:spPr>
            <a:xfrm>
              <a:off x="6304797" y="1674050"/>
              <a:ext cx="85092" cy="67373"/>
            </a:xfrm>
            <a:custGeom>
              <a:avLst/>
              <a:gdLst>
                <a:gd name="connsiteX0" fmla="*/ 1641 w 85092"/>
                <a:gd name="connsiteY0" fmla="*/ 5905 h 67373"/>
                <a:gd name="connsiteX1" fmla="*/ 11675 w 85092"/>
                <a:gd name="connsiteY1" fmla="*/ 34925 h 67373"/>
                <a:gd name="connsiteX2" fmla="*/ 19929 w 85092"/>
                <a:gd name="connsiteY2" fmla="*/ 39751 h 67373"/>
                <a:gd name="connsiteX3" fmla="*/ 39805 w 85092"/>
                <a:gd name="connsiteY3" fmla="*/ 65849 h 67373"/>
                <a:gd name="connsiteX4" fmla="*/ 46155 w 85092"/>
                <a:gd name="connsiteY4" fmla="*/ 66802 h 67373"/>
                <a:gd name="connsiteX5" fmla="*/ 46155 w 85092"/>
                <a:gd name="connsiteY5" fmla="*/ 67373 h 67373"/>
                <a:gd name="connsiteX6" fmla="*/ 62792 w 85092"/>
                <a:gd name="connsiteY6" fmla="*/ 66230 h 67373"/>
                <a:gd name="connsiteX7" fmla="*/ 75492 w 85092"/>
                <a:gd name="connsiteY7" fmla="*/ 61468 h 67373"/>
                <a:gd name="connsiteX8" fmla="*/ 75492 w 85092"/>
                <a:gd name="connsiteY8" fmla="*/ 61468 h 67373"/>
                <a:gd name="connsiteX9" fmla="*/ 80321 w 85092"/>
                <a:gd name="connsiteY9" fmla="*/ 27959 h 67373"/>
                <a:gd name="connsiteX10" fmla="*/ 78540 w 85092"/>
                <a:gd name="connsiteY10" fmla="*/ 25845 h 67373"/>
                <a:gd name="connsiteX11" fmla="*/ 74031 w 85092"/>
                <a:gd name="connsiteY11" fmla="*/ 21082 h 67373"/>
                <a:gd name="connsiteX12" fmla="*/ 62347 w 85092"/>
                <a:gd name="connsiteY12" fmla="*/ 14288 h 67373"/>
                <a:gd name="connsiteX13" fmla="*/ 3800 w 85092"/>
                <a:gd name="connsiteY13" fmla="*/ 0 h 67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092" h="67373">
                  <a:moveTo>
                    <a:pt x="1641" y="5905"/>
                  </a:moveTo>
                  <a:cubicBezTo>
                    <a:pt x="-2615" y="16730"/>
                    <a:pt x="1642" y="29041"/>
                    <a:pt x="11675" y="34925"/>
                  </a:cubicBezTo>
                  <a:lnTo>
                    <a:pt x="19929" y="39751"/>
                  </a:lnTo>
                  <a:cubicBezTo>
                    <a:pt x="18483" y="52373"/>
                    <a:pt x="27253" y="63889"/>
                    <a:pt x="39805" y="65849"/>
                  </a:cubicBezTo>
                  <a:lnTo>
                    <a:pt x="46155" y="66802"/>
                  </a:lnTo>
                  <a:lnTo>
                    <a:pt x="46155" y="67373"/>
                  </a:lnTo>
                  <a:lnTo>
                    <a:pt x="62792" y="66230"/>
                  </a:lnTo>
                  <a:cubicBezTo>
                    <a:pt x="67397" y="65908"/>
                    <a:pt x="71810" y="64253"/>
                    <a:pt x="75492" y="61468"/>
                  </a:cubicBezTo>
                  <a:lnTo>
                    <a:pt x="75492" y="61468"/>
                  </a:lnTo>
                  <a:cubicBezTo>
                    <a:pt x="86079" y="53548"/>
                    <a:pt x="88241" y="38545"/>
                    <a:pt x="80321" y="27959"/>
                  </a:cubicBezTo>
                  <a:cubicBezTo>
                    <a:pt x="79768" y="27220"/>
                    <a:pt x="79174" y="26514"/>
                    <a:pt x="78540" y="25845"/>
                  </a:cubicBezTo>
                  <a:lnTo>
                    <a:pt x="74031" y="21082"/>
                  </a:lnTo>
                  <a:cubicBezTo>
                    <a:pt x="70877" y="17733"/>
                    <a:pt x="66818" y="15373"/>
                    <a:pt x="62347" y="14288"/>
                  </a:cubicBezTo>
                  <a:lnTo>
                    <a:pt x="3800" y="0"/>
                  </a:lnTo>
                  <a:close/>
                </a:path>
              </a:pathLst>
            </a:custGeom>
            <a:solidFill>
              <a:srgbClr val="F99B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ihandsfigur: Form 45">
              <a:extLst>
                <a:ext uri="{FF2B5EF4-FFF2-40B4-BE49-F238E27FC236}">
                  <a16:creationId xmlns:a16="http://schemas.microsoft.com/office/drawing/2014/main" id="{74182153-14C8-8076-8244-02FBE9E7BB9B}"/>
                </a:ext>
              </a:extLst>
            </p:cNvPr>
            <p:cNvSpPr/>
            <p:nvPr/>
          </p:nvSpPr>
          <p:spPr>
            <a:xfrm>
              <a:off x="7043673" y="4658614"/>
              <a:ext cx="1414716" cy="1715071"/>
            </a:xfrm>
            <a:custGeom>
              <a:avLst/>
              <a:gdLst>
                <a:gd name="connsiteX0" fmla="*/ 0 w 1414716"/>
                <a:gd name="connsiteY0" fmla="*/ 0 h 1715071"/>
                <a:gd name="connsiteX1" fmla="*/ 0 w 1414716"/>
                <a:gd name="connsiteY1" fmla="*/ 262509 h 1715071"/>
                <a:gd name="connsiteX2" fmla="*/ 0 w 1414716"/>
                <a:gd name="connsiteY2" fmla="*/ 1715071 h 1715071"/>
                <a:gd name="connsiteX3" fmla="*/ 235776 w 1414716"/>
                <a:gd name="connsiteY3" fmla="*/ 1715071 h 1715071"/>
                <a:gd name="connsiteX4" fmla="*/ 235776 w 1414716"/>
                <a:gd name="connsiteY4" fmla="*/ 262509 h 1715071"/>
                <a:gd name="connsiteX5" fmla="*/ 1178878 w 1414716"/>
                <a:gd name="connsiteY5" fmla="*/ 262509 h 1715071"/>
                <a:gd name="connsiteX6" fmla="*/ 1178878 w 1414716"/>
                <a:gd name="connsiteY6" fmla="*/ 1715071 h 1715071"/>
                <a:gd name="connsiteX7" fmla="*/ 1414717 w 1414716"/>
                <a:gd name="connsiteY7" fmla="*/ 1715071 h 1715071"/>
                <a:gd name="connsiteX8" fmla="*/ 1414717 w 1414716"/>
                <a:gd name="connsiteY8" fmla="*/ 262509 h 1715071"/>
                <a:gd name="connsiteX9" fmla="*/ 1414717 w 1414716"/>
                <a:gd name="connsiteY9" fmla="*/ 0 h 1715071"/>
                <a:gd name="connsiteX10" fmla="*/ 0 w 1414716"/>
                <a:gd name="connsiteY10" fmla="*/ 0 h 171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4716" h="1715071">
                  <a:moveTo>
                    <a:pt x="0" y="0"/>
                  </a:moveTo>
                  <a:lnTo>
                    <a:pt x="0" y="262509"/>
                  </a:lnTo>
                  <a:lnTo>
                    <a:pt x="0" y="1715071"/>
                  </a:lnTo>
                  <a:lnTo>
                    <a:pt x="235776" y="1715071"/>
                  </a:lnTo>
                  <a:lnTo>
                    <a:pt x="235776" y="262509"/>
                  </a:lnTo>
                  <a:lnTo>
                    <a:pt x="1178878" y="262509"/>
                  </a:lnTo>
                  <a:lnTo>
                    <a:pt x="1178878" y="1715071"/>
                  </a:lnTo>
                  <a:lnTo>
                    <a:pt x="1414717" y="1715071"/>
                  </a:lnTo>
                  <a:lnTo>
                    <a:pt x="1414717" y="262509"/>
                  </a:lnTo>
                  <a:lnTo>
                    <a:pt x="14147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06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ihandsfigur: Form 46">
              <a:extLst>
                <a:ext uri="{FF2B5EF4-FFF2-40B4-BE49-F238E27FC236}">
                  <a16:creationId xmlns:a16="http://schemas.microsoft.com/office/drawing/2014/main" id="{6B7E3B97-F9DD-8079-DC61-E5C31F57C872}"/>
                </a:ext>
              </a:extLst>
            </p:cNvPr>
            <p:cNvSpPr/>
            <p:nvPr/>
          </p:nvSpPr>
          <p:spPr>
            <a:xfrm>
              <a:off x="6151753" y="720788"/>
              <a:ext cx="957118" cy="704786"/>
            </a:xfrm>
            <a:custGeom>
              <a:avLst/>
              <a:gdLst>
                <a:gd name="connsiteX0" fmla="*/ 840867 w 957118"/>
                <a:gd name="connsiteY0" fmla="*/ 676529 h 704786"/>
                <a:gd name="connsiteX1" fmla="*/ 896747 w 957118"/>
                <a:gd name="connsiteY1" fmla="*/ 592519 h 704786"/>
                <a:gd name="connsiteX2" fmla="*/ 827850 w 957118"/>
                <a:gd name="connsiteY2" fmla="*/ 121666 h 704786"/>
                <a:gd name="connsiteX3" fmla="*/ 592900 w 957118"/>
                <a:gd name="connsiteY3" fmla="*/ 69278 h 704786"/>
                <a:gd name="connsiteX4" fmla="*/ 406400 w 957118"/>
                <a:gd name="connsiteY4" fmla="*/ 0 h 704786"/>
                <a:gd name="connsiteX5" fmla="*/ 137160 w 957118"/>
                <a:gd name="connsiteY5" fmla="*/ 50800 h 704786"/>
                <a:gd name="connsiteX6" fmla="*/ 0 w 957118"/>
                <a:gd name="connsiteY6" fmla="*/ 255778 h 704786"/>
                <a:gd name="connsiteX7" fmla="*/ 8255 w 957118"/>
                <a:gd name="connsiteY7" fmla="*/ 450914 h 704786"/>
                <a:gd name="connsiteX8" fmla="*/ 161480 w 957118"/>
                <a:gd name="connsiteY8" fmla="*/ 422720 h 704786"/>
                <a:gd name="connsiteX9" fmla="*/ 291528 w 957118"/>
                <a:gd name="connsiteY9" fmla="*/ 515112 h 704786"/>
                <a:gd name="connsiteX10" fmla="*/ 331597 w 957118"/>
                <a:gd name="connsiteY10" fmla="*/ 615125 h 704786"/>
                <a:gd name="connsiteX11" fmla="*/ 385064 w 957118"/>
                <a:gd name="connsiteY11" fmla="*/ 579692 h 704786"/>
                <a:gd name="connsiteX12" fmla="*/ 383095 w 957118"/>
                <a:gd name="connsiteY12" fmla="*/ 567373 h 704786"/>
                <a:gd name="connsiteX13" fmla="*/ 437007 w 957118"/>
                <a:gd name="connsiteY13" fmla="*/ 492062 h 704786"/>
                <a:gd name="connsiteX14" fmla="*/ 437007 w 957118"/>
                <a:gd name="connsiteY14" fmla="*/ 492062 h 704786"/>
                <a:gd name="connsiteX15" fmla="*/ 505650 w 957118"/>
                <a:gd name="connsiteY15" fmla="*/ 517462 h 704786"/>
                <a:gd name="connsiteX16" fmla="*/ 505650 w 957118"/>
                <a:gd name="connsiteY16" fmla="*/ 517462 h 704786"/>
                <a:gd name="connsiteX17" fmla="*/ 547052 w 957118"/>
                <a:gd name="connsiteY17" fmla="*/ 621030 h 704786"/>
                <a:gd name="connsiteX18" fmla="*/ 552831 w 957118"/>
                <a:gd name="connsiteY18" fmla="*/ 704787 h 704786"/>
                <a:gd name="connsiteX19" fmla="*/ 770382 w 957118"/>
                <a:gd name="connsiteY19" fmla="*/ 704787 h 704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57118" h="704786">
                  <a:moveTo>
                    <a:pt x="840867" y="676529"/>
                  </a:moveTo>
                  <a:lnTo>
                    <a:pt x="896747" y="592519"/>
                  </a:lnTo>
                  <a:cubicBezTo>
                    <a:pt x="937006" y="547179"/>
                    <a:pt x="1039368" y="270192"/>
                    <a:pt x="827850" y="121666"/>
                  </a:cubicBezTo>
                  <a:cubicBezTo>
                    <a:pt x="708787" y="38036"/>
                    <a:pt x="592900" y="69278"/>
                    <a:pt x="592900" y="69278"/>
                  </a:cubicBezTo>
                  <a:lnTo>
                    <a:pt x="406400" y="0"/>
                  </a:lnTo>
                  <a:lnTo>
                    <a:pt x="137160" y="50800"/>
                  </a:lnTo>
                  <a:lnTo>
                    <a:pt x="0" y="255778"/>
                  </a:lnTo>
                  <a:lnTo>
                    <a:pt x="8255" y="450914"/>
                  </a:lnTo>
                  <a:lnTo>
                    <a:pt x="161480" y="422720"/>
                  </a:lnTo>
                  <a:lnTo>
                    <a:pt x="291528" y="515112"/>
                  </a:lnTo>
                  <a:lnTo>
                    <a:pt x="331597" y="615125"/>
                  </a:lnTo>
                  <a:lnTo>
                    <a:pt x="385064" y="579692"/>
                  </a:lnTo>
                  <a:lnTo>
                    <a:pt x="383095" y="567373"/>
                  </a:lnTo>
                  <a:cubicBezTo>
                    <a:pt x="377392" y="531737"/>
                    <a:pt x="401435" y="498151"/>
                    <a:pt x="437007" y="492062"/>
                  </a:cubicBezTo>
                  <a:lnTo>
                    <a:pt x="437007" y="492062"/>
                  </a:lnTo>
                  <a:cubicBezTo>
                    <a:pt x="462782" y="487663"/>
                    <a:pt x="488946" y="497345"/>
                    <a:pt x="505650" y="517462"/>
                  </a:cubicBezTo>
                  <a:lnTo>
                    <a:pt x="505650" y="517462"/>
                  </a:lnTo>
                  <a:cubicBezTo>
                    <a:pt x="529988" y="546778"/>
                    <a:pt x="544474" y="583015"/>
                    <a:pt x="547052" y="621030"/>
                  </a:cubicBezTo>
                  <a:lnTo>
                    <a:pt x="552831" y="704787"/>
                  </a:lnTo>
                  <a:lnTo>
                    <a:pt x="770382" y="704787"/>
                  </a:lnTo>
                  <a:close/>
                </a:path>
              </a:pathLst>
            </a:custGeom>
            <a:solidFill>
              <a:srgbClr val="51231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ihandsfigur: Form 47">
              <a:extLst>
                <a:ext uri="{FF2B5EF4-FFF2-40B4-BE49-F238E27FC236}">
                  <a16:creationId xmlns:a16="http://schemas.microsoft.com/office/drawing/2014/main" id="{6E73A01D-3988-96A6-D2EA-3A7CF4DD0B3B}"/>
                </a:ext>
              </a:extLst>
            </p:cNvPr>
            <p:cNvSpPr/>
            <p:nvPr/>
          </p:nvSpPr>
          <p:spPr>
            <a:xfrm>
              <a:off x="6473761" y="768159"/>
              <a:ext cx="413258" cy="774382"/>
            </a:xfrm>
            <a:custGeom>
              <a:avLst/>
              <a:gdLst>
                <a:gd name="connsiteX0" fmla="*/ 374460 w 413258"/>
                <a:gd name="connsiteY0" fmla="*/ 445262 h 774382"/>
                <a:gd name="connsiteX1" fmla="*/ 290703 w 413258"/>
                <a:gd name="connsiteY1" fmla="*/ 377762 h 774382"/>
                <a:gd name="connsiteX2" fmla="*/ 290385 w 413258"/>
                <a:gd name="connsiteY2" fmla="*/ 377698 h 774382"/>
                <a:gd name="connsiteX3" fmla="*/ 319024 w 413258"/>
                <a:gd name="connsiteY3" fmla="*/ 8382 h 774382"/>
                <a:gd name="connsiteX4" fmla="*/ 210312 w 413258"/>
                <a:gd name="connsiteY4" fmla="*/ 0 h 774382"/>
                <a:gd name="connsiteX5" fmla="*/ 182309 w 413258"/>
                <a:gd name="connsiteY5" fmla="*/ 361950 h 774382"/>
                <a:gd name="connsiteX6" fmla="*/ 84074 w 413258"/>
                <a:gd name="connsiteY6" fmla="*/ 399923 h 774382"/>
                <a:gd name="connsiteX7" fmla="*/ 16573 w 413258"/>
                <a:gd name="connsiteY7" fmla="*/ 483616 h 774382"/>
                <a:gd name="connsiteX8" fmla="*/ 0 w 413258"/>
                <a:gd name="connsiteY8" fmla="*/ 589915 h 774382"/>
                <a:gd name="connsiteX9" fmla="*/ 38735 w 413258"/>
                <a:gd name="connsiteY9" fmla="*/ 690245 h 774382"/>
                <a:gd name="connsiteX10" fmla="*/ 122492 w 413258"/>
                <a:gd name="connsiteY10" fmla="*/ 757809 h 774382"/>
                <a:gd name="connsiteX11" fmla="*/ 228791 w 413258"/>
                <a:gd name="connsiteY11" fmla="*/ 774383 h 774382"/>
                <a:gd name="connsiteX12" fmla="*/ 329121 w 413258"/>
                <a:gd name="connsiteY12" fmla="*/ 735584 h 774382"/>
                <a:gd name="connsiteX13" fmla="*/ 396621 w 413258"/>
                <a:gd name="connsiteY13" fmla="*/ 651891 h 774382"/>
                <a:gd name="connsiteX14" fmla="*/ 413258 w 413258"/>
                <a:gd name="connsiteY14" fmla="*/ 545592 h 774382"/>
                <a:gd name="connsiteX15" fmla="*/ 374460 w 413258"/>
                <a:gd name="connsiteY15" fmla="*/ 445262 h 77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3258" h="774382">
                  <a:moveTo>
                    <a:pt x="374460" y="445262"/>
                  </a:moveTo>
                  <a:lnTo>
                    <a:pt x="290703" y="377762"/>
                  </a:lnTo>
                  <a:lnTo>
                    <a:pt x="290385" y="377698"/>
                  </a:lnTo>
                  <a:lnTo>
                    <a:pt x="319024" y="8382"/>
                  </a:lnTo>
                  <a:lnTo>
                    <a:pt x="210312" y="0"/>
                  </a:lnTo>
                  <a:lnTo>
                    <a:pt x="182309" y="361950"/>
                  </a:lnTo>
                  <a:lnTo>
                    <a:pt x="84074" y="399923"/>
                  </a:lnTo>
                  <a:lnTo>
                    <a:pt x="16573" y="483616"/>
                  </a:lnTo>
                  <a:lnTo>
                    <a:pt x="0" y="589915"/>
                  </a:lnTo>
                  <a:lnTo>
                    <a:pt x="38735" y="690245"/>
                  </a:lnTo>
                  <a:lnTo>
                    <a:pt x="122492" y="757809"/>
                  </a:lnTo>
                  <a:lnTo>
                    <a:pt x="228791" y="774383"/>
                  </a:lnTo>
                  <a:lnTo>
                    <a:pt x="329121" y="735584"/>
                  </a:lnTo>
                  <a:lnTo>
                    <a:pt x="396621" y="651891"/>
                  </a:lnTo>
                  <a:lnTo>
                    <a:pt x="413258" y="545592"/>
                  </a:lnTo>
                  <a:lnTo>
                    <a:pt x="374460" y="445262"/>
                  </a:lnTo>
                  <a:close/>
                </a:path>
              </a:pathLst>
            </a:custGeom>
            <a:solidFill>
              <a:srgbClr val="020678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2" name="Platshållare för bild 31">
            <a:extLst>
              <a:ext uri="{FF2B5EF4-FFF2-40B4-BE49-F238E27FC236}">
                <a16:creationId xmlns:a16="http://schemas.microsoft.com/office/drawing/2014/main" id="{6B04462A-2142-969D-6B65-0D73BB6E71E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white">
          <a:xfrm>
            <a:off x="0" y="0"/>
            <a:ext cx="3430800" cy="3429000"/>
          </a:xfrm>
          <a:custGeom>
            <a:avLst/>
            <a:gdLst>
              <a:gd name="connsiteX0" fmla="*/ 0 w 4489450"/>
              <a:gd name="connsiteY0" fmla="*/ 0 h 3452023"/>
              <a:gd name="connsiteX1" fmla="*/ 4489450 w 4489450"/>
              <a:gd name="connsiteY1" fmla="*/ 0 h 3452023"/>
              <a:gd name="connsiteX2" fmla="*/ 4489450 w 4489450"/>
              <a:gd name="connsiteY2" fmla="*/ 3452023 h 3452023"/>
              <a:gd name="connsiteX3" fmla="*/ 0 w 4489450"/>
              <a:gd name="connsiteY3" fmla="*/ 3452023 h 3452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9450" h="3452023">
                <a:moveTo>
                  <a:pt x="0" y="0"/>
                </a:moveTo>
                <a:lnTo>
                  <a:pt x="4489450" y="0"/>
                </a:lnTo>
                <a:lnTo>
                  <a:pt x="4489450" y="3452023"/>
                </a:lnTo>
                <a:lnTo>
                  <a:pt x="0" y="345202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3" name="Platshållare för text 8">
            <a:extLst>
              <a:ext uri="{FF2B5EF4-FFF2-40B4-BE49-F238E27FC236}">
                <a16:creationId xmlns:a16="http://schemas.microsoft.com/office/drawing/2014/main" id="{1E30E82E-603E-A61E-B29E-6576B14AB2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1" hasCustomPrompt="1"/>
          </p:nvPr>
        </p:nvSpPr>
        <p:spPr bwMode="black">
          <a:xfrm>
            <a:off x="11092438" y="410626"/>
            <a:ext cx="586800" cy="47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6423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ed klockslag utan bild"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AA01DE0-8728-6319-4AD2-3984E649D1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592263"/>
            <a:ext cx="9985376" cy="4389437"/>
          </a:xfrm>
        </p:spPr>
        <p:txBody>
          <a:bodyPr/>
          <a:lstStyle>
            <a:lvl1pPr marL="0" indent="0">
              <a:spcBef>
                <a:spcPts val="1400"/>
              </a:spcBef>
              <a:spcAft>
                <a:spcPts val="400"/>
              </a:spcAft>
              <a:buFont typeface="+mj-lt"/>
              <a:buNone/>
              <a:tabLst>
                <a:tab pos="1862138" algn="l"/>
                <a:tab pos="9982200" algn="r"/>
              </a:tabLst>
              <a:defRPr/>
            </a:lvl1pPr>
            <a:lvl2pPr marL="1862138" indent="0">
              <a:buNone/>
              <a:defRPr sz="1600">
                <a:solidFill>
                  <a:schemeClr val="accent1"/>
                </a:solidFill>
              </a:defRPr>
            </a:lvl2pPr>
            <a:lvl3pPr marL="2073275" indent="-211138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‒"/>
              <a:defRPr i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Platshållare för datum 29">
            <a:extLst>
              <a:ext uri="{FF2B5EF4-FFF2-40B4-BE49-F238E27FC236}">
                <a16:creationId xmlns:a16="http://schemas.microsoft.com/office/drawing/2014/main" id="{D2663AE3-A34C-60D5-6F9E-8DCDE4ECF13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6A2B13E-79FA-4ADA-8313-D3C0B64A2350}" type="datetime1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31" name="Platshållare för sidfot 30">
            <a:extLst>
              <a:ext uri="{FF2B5EF4-FFF2-40B4-BE49-F238E27FC236}">
                <a16:creationId xmlns:a16="http://schemas.microsoft.com/office/drawing/2014/main" id="{3124A377-BA6B-D7E3-6C30-441D9B5E167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2" name="Platshållare för bildnummer 31">
            <a:extLst>
              <a:ext uri="{FF2B5EF4-FFF2-40B4-BE49-F238E27FC236}">
                <a16:creationId xmlns:a16="http://schemas.microsoft.com/office/drawing/2014/main" id="{8094BDB7-999F-C2E9-07DA-AAA4B1F1BC1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9729E13D-1690-CCC7-1FFA-BE3B90011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43680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52683E2-9A31-4B47-ACFE-390B6E0A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1481"/>
            <a:ext cx="9985375" cy="102790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C0710F-3CB3-4F01-9977-A1A69928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592263"/>
            <a:ext cx="9985375" cy="4389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Punktlista nivå ett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lvl="5"/>
            <a:r>
              <a:rPr lang="sv-SE" dirty="0"/>
              <a:t>Nivå sex</a:t>
            </a:r>
          </a:p>
          <a:p>
            <a:pPr lvl="6"/>
            <a:r>
              <a:rPr lang="sv-SE" dirty="0"/>
              <a:t>Nivå sju</a:t>
            </a:r>
          </a:p>
          <a:p>
            <a:pPr lvl="7"/>
            <a:r>
              <a:rPr lang="sv-SE" dirty="0"/>
              <a:t>Nivå åtta</a:t>
            </a:r>
          </a:p>
          <a:p>
            <a:pPr lvl="8"/>
            <a:r>
              <a:rPr lang="sv-SE" dirty="0"/>
              <a:t>Nivå nio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7D54BB-8EC7-458A-A082-8AF430636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6763" y="6443281"/>
            <a:ext cx="1620837" cy="18256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6A2B13E-79FA-4ADA-8313-D3C0B64A2350}" type="datetime1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0A3ABB-C906-40E9-AF35-0DB0B3403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013" y="6443281"/>
            <a:ext cx="4114800" cy="18256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49AA9-CC7D-40E0-9894-3652F2EE8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1849" y="6443281"/>
            <a:ext cx="684213" cy="18256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25" name="Bild 24">
            <a:extLst>
              <a:ext uri="{FF2B5EF4-FFF2-40B4-BE49-F238E27FC236}">
                <a16:creationId xmlns:a16="http://schemas.microsoft.com/office/drawing/2014/main" id="{D57C02D0-386B-BA28-F11B-9B0FD18E4563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1426" y="409576"/>
            <a:ext cx="587402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0" r:id="rId2"/>
    <p:sldLayoutId id="2147483697" r:id="rId3"/>
    <p:sldLayoutId id="2147483682" r:id="rId4"/>
    <p:sldLayoutId id="2147483698" r:id="rId5"/>
    <p:sldLayoutId id="2147483683" r:id="rId6"/>
    <p:sldLayoutId id="2147483699" r:id="rId7"/>
    <p:sldLayoutId id="2147483685" r:id="rId8"/>
    <p:sldLayoutId id="2147483693" r:id="rId9"/>
    <p:sldLayoutId id="2147483661" r:id="rId10"/>
    <p:sldLayoutId id="2147483687" r:id="rId11"/>
    <p:sldLayoutId id="2147483686" r:id="rId12"/>
    <p:sldLayoutId id="2147483662" r:id="rId13"/>
    <p:sldLayoutId id="2147483680" r:id="rId14"/>
    <p:sldLayoutId id="2147483681" r:id="rId15"/>
    <p:sldLayoutId id="2147483688" r:id="rId16"/>
    <p:sldLayoutId id="2147483668" r:id="rId17"/>
    <p:sldLayoutId id="2147483691" r:id="rId18"/>
    <p:sldLayoutId id="2147483696" r:id="rId19"/>
    <p:sldLayoutId id="2147483664" r:id="rId20"/>
    <p:sldLayoutId id="2147483692" r:id="rId21"/>
    <p:sldLayoutId id="2147483665" r:id="rId22"/>
    <p:sldLayoutId id="2147483689" r:id="rId23"/>
    <p:sldLayoutId id="2147483674" r:id="rId24"/>
    <p:sldLayoutId id="2147483695" r:id="rId25"/>
    <p:sldLayoutId id="2147483666" r:id="rId26"/>
    <p:sldLayoutId id="2147483667" r:id="rId27"/>
    <p:sldLayoutId id="2147483654" r:id="rId28"/>
    <p:sldLayoutId id="2147483684" r:id="rId29"/>
    <p:sldLayoutId id="2147483658" r:id="rId30"/>
    <p:sldLayoutId id="2147483677" r:id="rId31"/>
    <p:sldLayoutId id="2147483678" r:id="rId32"/>
    <p:sldLayoutId id="2147483671" r:id="rId33"/>
    <p:sldLayoutId id="2147483672" r:id="rId34"/>
    <p:sldLayoutId id="2147483694" r:id="rId35"/>
  </p:sldLayoutIdLst>
  <p:hf hdr="0" ftr="0" dt="0"/>
  <p:txStyles>
    <p:titleStyle>
      <a:lvl1pPr algn="l" defTabSz="914418" rtl="0" eaLnBrk="1" latinLnBrk="0" hangingPunct="1">
        <a:lnSpc>
          <a:spcPct val="100000"/>
        </a:lnSpc>
        <a:spcBef>
          <a:spcPct val="0"/>
        </a:spcBef>
        <a:buNone/>
        <a:defRPr sz="2800" b="1" kern="1200" spc="-4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6000" indent="-228605" algn="l" defTabSz="914418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540000" indent="-288000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−"/>
        <a:defRPr lang="sv-SE" sz="1800" b="0" kern="1200" dirty="0">
          <a:solidFill>
            <a:schemeClr val="accent1"/>
          </a:solidFill>
          <a:latin typeface="+mn-lt"/>
          <a:ea typeface="+mn-ea"/>
          <a:cs typeface="+mn-cs"/>
        </a:defRPr>
      </a:lvl2pPr>
      <a:lvl3pPr marL="828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i="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80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−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32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84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−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36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088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−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340000" indent="-228605" algn="l" defTabSz="914418" rtl="0" eaLnBrk="1" latinLnBrk="0" hangingPunct="1">
        <a:lnSpc>
          <a:spcPct val="9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3" userDrawn="1">
          <p15:clr>
            <a:srgbClr val="FF0000"/>
          </p15:clr>
        </p15:guide>
        <p15:guide id="2" pos="1494" userDrawn="1">
          <p15:clr>
            <a:srgbClr val="FF0000"/>
          </p15:clr>
        </p15:guide>
        <p15:guide id="3" pos="1655" userDrawn="1">
          <p15:clr>
            <a:srgbClr val="FF0000"/>
          </p15:clr>
        </p15:guide>
        <p15:guide id="4" pos="2667" userDrawn="1">
          <p15:clr>
            <a:srgbClr val="FF0000"/>
          </p15:clr>
        </p15:guide>
        <p15:guide id="5" pos="2828" userDrawn="1">
          <p15:clr>
            <a:srgbClr val="FF0000"/>
          </p15:clr>
        </p15:guide>
        <p15:guide id="6" pos="3840" userDrawn="1">
          <p15:clr>
            <a:srgbClr val="FF0000"/>
          </p15:clr>
        </p15:guide>
        <p15:guide id="7" pos="4001" userDrawn="1">
          <p15:clr>
            <a:srgbClr val="FF0000"/>
          </p15:clr>
        </p15:guide>
        <p15:guide id="8" pos="5012" userDrawn="1">
          <p15:clr>
            <a:srgbClr val="FF0000"/>
          </p15:clr>
        </p15:guide>
        <p15:guide id="9" pos="5173" userDrawn="1">
          <p15:clr>
            <a:srgbClr val="FF0000"/>
          </p15:clr>
        </p15:guide>
        <p15:guide id="10" pos="6185" userDrawn="1">
          <p15:clr>
            <a:srgbClr val="FF0000"/>
          </p15:clr>
        </p15:guide>
        <p15:guide id="11" pos="6346" userDrawn="1">
          <p15:clr>
            <a:srgbClr val="FF0000"/>
          </p15:clr>
        </p15:guide>
        <p15:guide id="12" pos="7357" userDrawn="1">
          <p15:clr>
            <a:srgbClr val="FF0000"/>
          </p15:clr>
        </p15:guide>
        <p15:guide id="13" orient="horz" pos="483" userDrawn="1">
          <p15:clr>
            <a:srgbClr val="FF0000"/>
          </p15:clr>
        </p15:guide>
        <p15:guide id="14" orient="horz" pos="4147" userDrawn="1">
          <p15:clr>
            <a:srgbClr val="FF0000"/>
          </p15:clr>
        </p15:guide>
        <p15:guide id="15" pos="6935" userDrawn="1">
          <p15:clr>
            <a:srgbClr val="547EBF"/>
          </p15:clr>
        </p15:guide>
        <p15:guide id="16" pos="6773" userDrawn="1">
          <p15:clr>
            <a:srgbClr val="547EBF"/>
          </p15:clr>
        </p15:guide>
        <p15:guide id="17" orient="horz" pos="3768" userDrawn="1">
          <p15:clr>
            <a:srgbClr val="FF0000"/>
          </p15:clr>
        </p15:guide>
        <p15:guide id="18" orient="horz" pos="913" userDrawn="1">
          <p15:clr>
            <a:srgbClr val="FF0000"/>
          </p15:clr>
        </p15:guide>
        <p15:guide id="19" orient="horz" pos="1003" userDrawn="1">
          <p15:clr>
            <a:srgbClr val="FF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jobb.afaforsakring.se/jobs/546-riskaktuarie-till-afa-forsakring" TargetMode="External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C9223E4-DA9D-60CD-6769-07056FB5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</a:t>
            </a:fld>
            <a:endParaRPr lang="sv-SE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CE1968A-3C46-9FCF-02CF-E19A8D56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Asset–</a:t>
            </a:r>
            <a:r>
              <a:rPr lang="sv-SE" dirty="0" err="1"/>
              <a:t>Liability</a:t>
            </a:r>
            <a:r>
              <a:rPr lang="sv-SE" dirty="0"/>
              <a:t> Management och</a:t>
            </a:r>
            <a:br>
              <a:rPr lang="sv-SE" dirty="0"/>
            </a:br>
            <a:r>
              <a:rPr lang="sv-SE" dirty="0"/>
              <a:t>Strategisk tillgångsallokering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A963C2FC-7625-6677-AAE2-54BB732FFD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sz="2400" dirty="0"/>
              <a:t>Andreas Lagerås</a:t>
            </a:r>
          </a:p>
          <a:p>
            <a:endParaRPr lang="sv-SE" dirty="0"/>
          </a:p>
          <a:p>
            <a:r>
              <a:rPr lang="sv-SE" dirty="0"/>
              <a:t>Stockholms universitet</a:t>
            </a:r>
            <a:br>
              <a:rPr lang="sv-SE" dirty="0"/>
            </a:br>
            <a:r>
              <a:rPr lang="sv-SE" dirty="0"/>
              <a:t>2023-12-15</a:t>
            </a:r>
          </a:p>
        </p:txBody>
      </p:sp>
    </p:spTree>
    <p:extLst>
      <p:ext uri="{BB962C8B-B14F-4D97-AF65-F5344CB8AC3E}">
        <p14:creationId xmlns:p14="http://schemas.microsoft.com/office/powerpoint/2010/main" val="922296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9F0D6-E848-3C80-4B98-AF34C8C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10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5CC142-BCE4-5817-B011-A03D1CD5B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Balansräkning med hög risk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A11028-155C-1360-22AA-AE67EF14C360}"/>
              </a:ext>
            </a:extLst>
          </p:cNvPr>
          <p:cNvCxnSpPr>
            <a:cxnSpLocks/>
          </p:cNvCxnSpPr>
          <p:nvPr/>
        </p:nvCxnSpPr>
        <p:spPr>
          <a:xfrm>
            <a:off x="766763" y="5981700"/>
            <a:ext cx="109124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39660F0-5898-92A3-4491-77769DC08593}"/>
              </a:ext>
            </a:extLst>
          </p:cNvPr>
          <p:cNvSpPr/>
          <p:nvPr/>
        </p:nvSpPr>
        <p:spPr>
          <a:xfrm>
            <a:off x="2627313" y="5520120"/>
            <a:ext cx="3468687" cy="4615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A49BD8-D9C6-7C49-A30F-E58C82A67D6B}"/>
              </a:ext>
            </a:extLst>
          </p:cNvPr>
          <p:cNvSpPr/>
          <p:nvPr/>
        </p:nvSpPr>
        <p:spPr>
          <a:xfrm>
            <a:off x="6351588" y="3428999"/>
            <a:ext cx="3468687" cy="25527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DEAD2-C826-7BC5-7000-CEE717C65CCD}"/>
              </a:ext>
            </a:extLst>
          </p:cNvPr>
          <p:cNvSpPr txBox="1"/>
          <p:nvPr/>
        </p:nvSpPr>
        <p:spPr>
          <a:xfrm>
            <a:off x="3802144" y="6135504"/>
            <a:ext cx="1119024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Tillgångar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3B676F-E0CB-7FCA-1225-BF87F0BC6B2D}"/>
              </a:ext>
            </a:extLst>
          </p:cNvPr>
          <p:cNvSpPr txBox="1"/>
          <p:nvPr/>
        </p:nvSpPr>
        <p:spPr>
          <a:xfrm>
            <a:off x="7650715" y="6128742"/>
            <a:ext cx="870431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Skulder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274EA6-647D-A71D-5039-995FCF3FF38C}"/>
              </a:ext>
            </a:extLst>
          </p:cNvPr>
          <p:cNvSpPr/>
          <p:nvPr/>
        </p:nvSpPr>
        <p:spPr>
          <a:xfrm>
            <a:off x="2627309" y="5054280"/>
            <a:ext cx="3468687" cy="4692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B4FA6C-D7D3-AF59-6C20-899E8ACB56B6}"/>
              </a:ext>
            </a:extLst>
          </p:cNvPr>
          <p:cNvSpPr/>
          <p:nvPr/>
        </p:nvSpPr>
        <p:spPr>
          <a:xfrm>
            <a:off x="2627312" y="1592263"/>
            <a:ext cx="3468687" cy="3462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46232A-FA71-2461-DBB1-1333CB07B2BD}"/>
              </a:ext>
            </a:extLst>
          </p:cNvPr>
          <p:cNvSpPr txBox="1"/>
          <p:nvPr/>
        </p:nvSpPr>
        <p:spPr>
          <a:xfrm>
            <a:off x="4033837" y="3169383"/>
            <a:ext cx="65562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Aktier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5C0445-C9B2-95D9-1E97-DAA18798ED23}"/>
              </a:ext>
            </a:extLst>
          </p:cNvPr>
          <p:cNvSpPr txBox="1"/>
          <p:nvPr/>
        </p:nvSpPr>
        <p:spPr>
          <a:xfrm>
            <a:off x="3720451" y="5133312"/>
            <a:ext cx="128240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Fastigheter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0BB2CD-ECA4-05E1-7961-FFB6455AF8C8}"/>
              </a:ext>
            </a:extLst>
          </p:cNvPr>
          <p:cNvSpPr txBox="1"/>
          <p:nvPr/>
        </p:nvSpPr>
        <p:spPr>
          <a:xfrm>
            <a:off x="3669957" y="5597021"/>
            <a:ext cx="138339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Obligationer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A9CFB-D70A-F412-A565-D313B0B31338}"/>
              </a:ext>
            </a:extLst>
          </p:cNvPr>
          <p:cNvSpPr txBox="1"/>
          <p:nvPr/>
        </p:nvSpPr>
        <p:spPr>
          <a:xfrm>
            <a:off x="6945393" y="4397573"/>
            <a:ext cx="2281074" cy="61555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sv-SE" sz="2000" dirty="0"/>
              <a:t>Försäkringstekniska</a:t>
            </a:r>
            <a:br>
              <a:rPr lang="sv-SE" sz="2000" dirty="0"/>
            </a:br>
            <a:r>
              <a:rPr lang="sv-SE" sz="2000" dirty="0"/>
              <a:t>avsättningar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F2AF3F-B641-E44C-8D9D-B019CAE05E4C}"/>
              </a:ext>
            </a:extLst>
          </p:cNvPr>
          <p:cNvSpPr/>
          <p:nvPr/>
        </p:nvSpPr>
        <p:spPr>
          <a:xfrm>
            <a:off x="6351588" y="1251284"/>
            <a:ext cx="3468687" cy="21777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D2EE5E-CB03-61F8-80A4-A824CEA077DE}"/>
              </a:ext>
            </a:extLst>
          </p:cNvPr>
          <p:cNvSpPr txBox="1"/>
          <p:nvPr/>
        </p:nvSpPr>
        <p:spPr>
          <a:xfrm>
            <a:off x="7451141" y="2186253"/>
            <a:ext cx="1269578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Kapitalkrav</a:t>
            </a:r>
          </a:p>
        </p:txBody>
      </p:sp>
    </p:spTree>
    <p:extLst>
      <p:ext uri="{BB962C8B-B14F-4D97-AF65-F5344CB8AC3E}">
        <p14:creationId xmlns:p14="http://schemas.microsoft.com/office/powerpoint/2010/main" val="4169855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9F0D6-E848-3C80-4B98-AF34C8C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11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5CC142-BCE4-5817-B011-A03D1CD5B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Balansräkning med låg risk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A11028-155C-1360-22AA-AE67EF14C360}"/>
              </a:ext>
            </a:extLst>
          </p:cNvPr>
          <p:cNvCxnSpPr>
            <a:cxnSpLocks/>
          </p:cNvCxnSpPr>
          <p:nvPr/>
        </p:nvCxnSpPr>
        <p:spPr>
          <a:xfrm>
            <a:off x="766763" y="5981700"/>
            <a:ext cx="109124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39660F0-5898-92A3-4491-77769DC08593}"/>
              </a:ext>
            </a:extLst>
          </p:cNvPr>
          <p:cNvSpPr/>
          <p:nvPr/>
        </p:nvSpPr>
        <p:spPr>
          <a:xfrm>
            <a:off x="2627313" y="2596354"/>
            <a:ext cx="3468687" cy="33853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A49BD8-D9C6-7C49-A30F-E58C82A67D6B}"/>
              </a:ext>
            </a:extLst>
          </p:cNvPr>
          <p:cNvSpPr/>
          <p:nvPr/>
        </p:nvSpPr>
        <p:spPr>
          <a:xfrm>
            <a:off x="6351588" y="3428998"/>
            <a:ext cx="3468687" cy="25527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DEAD2-C826-7BC5-7000-CEE717C65CCD}"/>
              </a:ext>
            </a:extLst>
          </p:cNvPr>
          <p:cNvSpPr txBox="1"/>
          <p:nvPr/>
        </p:nvSpPr>
        <p:spPr>
          <a:xfrm>
            <a:off x="3802144" y="6135504"/>
            <a:ext cx="1119024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Tillgångar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3B676F-E0CB-7FCA-1225-BF87F0BC6B2D}"/>
              </a:ext>
            </a:extLst>
          </p:cNvPr>
          <p:cNvSpPr txBox="1"/>
          <p:nvPr/>
        </p:nvSpPr>
        <p:spPr>
          <a:xfrm>
            <a:off x="7650715" y="6128742"/>
            <a:ext cx="870431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Skulder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274EA6-647D-A71D-5039-995FCF3FF38C}"/>
              </a:ext>
            </a:extLst>
          </p:cNvPr>
          <p:cNvSpPr/>
          <p:nvPr/>
        </p:nvSpPr>
        <p:spPr>
          <a:xfrm>
            <a:off x="2627309" y="2004431"/>
            <a:ext cx="3468687" cy="5962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B4FA6C-D7D3-AF59-6C20-899E8ACB56B6}"/>
              </a:ext>
            </a:extLst>
          </p:cNvPr>
          <p:cNvSpPr/>
          <p:nvPr/>
        </p:nvSpPr>
        <p:spPr>
          <a:xfrm>
            <a:off x="2627312" y="1592264"/>
            <a:ext cx="3468687" cy="4140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46232A-FA71-2461-DBB1-1333CB07B2BD}"/>
              </a:ext>
            </a:extLst>
          </p:cNvPr>
          <p:cNvSpPr txBox="1"/>
          <p:nvPr/>
        </p:nvSpPr>
        <p:spPr>
          <a:xfrm>
            <a:off x="4033839" y="1644459"/>
            <a:ext cx="65562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Aktier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5C0445-C9B2-95D9-1E97-DAA18798ED23}"/>
              </a:ext>
            </a:extLst>
          </p:cNvPr>
          <p:cNvSpPr txBox="1"/>
          <p:nvPr/>
        </p:nvSpPr>
        <p:spPr>
          <a:xfrm>
            <a:off x="3720451" y="2149168"/>
            <a:ext cx="128240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Fastigheter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0BB2CD-ECA4-05E1-7961-FFB6455AF8C8}"/>
              </a:ext>
            </a:extLst>
          </p:cNvPr>
          <p:cNvSpPr txBox="1"/>
          <p:nvPr/>
        </p:nvSpPr>
        <p:spPr>
          <a:xfrm>
            <a:off x="3669956" y="4135137"/>
            <a:ext cx="138339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Obligationer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A9CFB-D70A-F412-A565-D313B0B31338}"/>
              </a:ext>
            </a:extLst>
          </p:cNvPr>
          <p:cNvSpPr txBox="1"/>
          <p:nvPr/>
        </p:nvSpPr>
        <p:spPr>
          <a:xfrm>
            <a:off x="6945393" y="4397573"/>
            <a:ext cx="2281074" cy="61555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sv-SE" sz="2000" dirty="0"/>
              <a:t>Försäkringstekniska</a:t>
            </a:r>
            <a:br>
              <a:rPr lang="sv-SE" sz="2000" dirty="0"/>
            </a:br>
            <a:r>
              <a:rPr lang="sv-SE" sz="2000" dirty="0"/>
              <a:t>avsättningar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CC9ECC-A9E0-FF60-6335-489BC76DFE11}"/>
              </a:ext>
            </a:extLst>
          </p:cNvPr>
          <p:cNvSpPr/>
          <p:nvPr/>
        </p:nvSpPr>
        <p:spPr>
          <a:xfrm>
            <a:off x="6351588" y="2979775"/>
            <a:ext cx="3468687" cy="44922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E45389-928C-166E-1056-D414DF6E95DE}"/>
              </a:ext>
            </a:extLst>
          </p:cNvPr>
          <p:cNvSpPr txBox="1"/>
          <p:nvPr/>
        </p:nvSpPr>
        <p:spPr>
          <a:xfrm>
            <a:off x="7451141" y="3040853"/>
            <a:ext cx="1269578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Kapitalkrav</a:t>
            </a:r>
          </a:p>
        </p:txBody>
      </p:sp>
    </p:spTree>
    <p:extLst>
      <p:ext uri="{BB962C8B-B14F-4D97-AF65-F5344CB8AC3E}">
        <p14:creationId xmlns:p14="http://schemas.microsoft.com/office/powerpoint/2010/main" val="3560283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9F0D6-E848-3C80-4B98-AF34C8C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12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5CC142-BCE4-5817-B011-A03D1CD5B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Balansräkning med lagom risk</a:t>
            </a:r>
            <a:br>
              <a:rPr lang="sv-SE" dirty="0"/>
            </a:br>
            <a:r>
              <a:rPr lang="sv-SE" dirty="0"/>
              <a:t>Asset–</a:t>
            </a:r>
            <a:r>
              <a:rPr lang="sv-SE" dirty="0" err="1"/>
              <a:t>Liability</a:t>
            </a:r>
            <a:r>
              <a:rPr lang="sv-SE" dirty="0"/>
              <a:t> Management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A11028-155C-1360-22AA-AE67EF14C360}"/>
              </a:ext>
            </a:extLst>
          </p:cNvPr>
          <p:cNvCxnSpPr>
            <a:cxnSpLocks/>
          </p:cNvCxnSpPr>
          <p:nvPr/>
        </p:nvCxnSpPr>
        <p:spPr>
          <a:xfrm>
            <a:off x="766763" y="5981700"/>
            <a:ext cx="109124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39660F0-5898-92A3-4491-77769DC08593}"/>
              </a:ext>
            </a:extLst>
          </p:cNvPr>
          <p:cNvSpPr/>
          <p:nvPr/>
        </p:nvSpPr>
        <p:spPr>
          <a:xfrm>
            <a:off x="2627313" y="4093828"/>
            <a:ext cx="3468687" cy="18878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A49BD8-D9C6-7C49-A30F-E58C82A67D6B}"/>
              </a:ext>
            </a:extLst>
          </p:cNvPr>
          <p:cNvSpPr/>
          <p:nvPr/>
        </p:nvSpPr>
        <p:spPr>
          <a:xfrm>
            <a:off x="6351588" y="3428999"/>
            <a:ext cx="3468687" cy="25527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DEAD2-C826-7BC5-7000-CEE717C65CCD}"/>
              </a:ext>
            </a:extLst>
          </p:cNvPr>
          <p:cNvSpPr txBox="1"/>
          <p:nvPr/>
        </p:nvSpPr>
        <p:spPr>
          <a:xfrm>
            <a:off x="3802144" y="6135504"/>
            <a:ext cx="1119024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Tillgångar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3B676F-E0CB-7FCA-1225-BF87F0BC6B2D}"/>
              </a:ext>
            </a:extLst>
          </p:cNvPr>
          <p:cNvSpPr txBox="1"/>
          <p:nvPr/>
        </p:nvSpPr>
        <p:spPr>
          <a:xfrm>
            <a:off x="7650715" y="6128742"/>
            <a:ext cx="870431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Skulder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274EA6-647D-A71D-5039-995FCF3FF38C}"/>
              </a:ext>
            </a:extLst>
          </p:cNvPr>
          <p:cNvSpPr/>
          <p:nvPr/>
        </p:nvSpPr>
        <p:spPr>
          <a:xfrm>
            <a:off x="2627313" y="3231257"/>
            <a:ext cx="3468687" cy="8741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B4FA6C-D7D3-AF59-6C20-899E8ACB56B6}"/>
              </a:ext>
            </a:extLst>
          </p:cNvPr>
          <p:cNvSpPr/>
          <p:nvPr/>
        </p:nvSpPr>
        <p:spPr>
          <a:xfrm>
            <a:off x="2627312" y="1592263"/>
            <a:ext cx="3468687" cy="16389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46232A-FA71-2461-DBB1-1333CB07B2BD}"/>
              </a:ext>
            </a:extLst>
          </p:cNvPr>
          <p:cNvSpPr txBox="1"/>
          <p:nvPr/>
        </p:nvSpPr>
        <p:spPr>
          <a:xfrm>
            <a:off x="4033840" y="2257870"/>
            <a:ext cx="65562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Aktier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5C0445-C9B2-95D9-1E97-DAA18798ED23}"/>
              </a:ext>
            </a:extLst>
          </p:cNvPr>
          <p:cNvSpPr txBox="1"/>
          <p:nvPr/>
        </p:nvSpPr>
        <p:spPr>
          <a:xfrm>
            <a:off x="3720453" y="3514421"/>
            <a:ext cx="128240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Fastigheter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0BB2CD-ECA4-05E1-7961-FFB6455AF8C8}"/>
              </a:ext>
            </a:extLst>
          </p:cNvPr>
          <p:cNvSpPr txBox="1"/>
          <p:nvPr/>
        </p:nvSpPr>
        <p:spPr>
          <a:xfrm>
            <a:off x="3669958" y="4883874"/>
            <a:ext cx="138339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Obligationer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CD95A-D37A-E031-F94D-0FDF79BBC60C}"/>
              </a:ext>
            </a:extLst>
          </p:cNvPr>
          <p:cNvSpPr/>
          <p:nvPr/>
        </p:nvSpPr>
        <p:spPr>
          <a:xfrm>
            <a:off x="6351588" y="2270226"/>
            <a:ext cx="3468687" cy="11587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B73C9C-0312-2162-2FF3-97A3DC0E67A5}"/>
              </a:ext>
            </a:extLst>
          </p:cNvPr>
          <p:cNvSpPr txBox="1"/>
          <p:nvPr/>
        </p:nvSpPr>
        <p:spPr>
          <a:xfrm>
            <a:off x="7451141" y="2689544"/>
            <a:ext cx="1269578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Kapitalkrav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A9CFB-D70A-F412-A565-D313B0B31338}"/>
              </a:ext>
            </a:extLst>
          </p:cNvPr>
          <p:cNvSpPr txBox="1"/>
          <p:nvPr/>
        </p:nvSpPr>
        <p:spPr>
          <a:xfrm>
            <a:off x="6945393" y="4397573"/>
            <a:ext cx="2281074" cy="61555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sv-SE" sz="2000" dirty="0"/>
              <a:t>Försäkringstekniska</a:t>
            </a:r>
            <a:br>
              <a:rPr lang="sv-SE" sz="2000" dirty="0"/>
            </a:br>
            <a:r>
              <a:rPr lang="sv-SE" sz="2000" dirty="0"/>
              <a:t>avsättningar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4EE9266E-9D45-7BA8-E356-34B5B97DBCEC}"/>
              </a:ext>
            </a:extLst>
          </p:cNvPr>
          <p:cNvSpPr/>
          <p:nvPr/>
        </p:nvSpPr>
        <p:spPr>
          <a:xfrm>
            <a:off x="2202530" y="1592263"/>
            <a:ext cx="338386" cy="4389430"/>
          </a:xfrm>
          <a:prstGeom prst="leftBrac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4B0D80-9DBC-DB68-0BCD-B35F6BB7FEC4}"/>
              </a:ext>
            </a:extLst>
          </p:cNvPr>
          <p:cNvSpPr txBox="1"/>
          <p:nvPr/>
        </p:nvSpPr>
        <p:spPr>
          <a:xfrm>
            <a:off x="117106" y="3366829"/>
            <a:ext cx="2042226" cy="61555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accent1"/>
                </a:solidFill>
              </a:rPr>
              <a:t>Strategisk</a:t>
            </a:r>
            <a:br>
              <a:rPr lang="sv-SE" sz="2000" dirty="0">
                <a:solidFill>
                  <a:schemeClr val="accent1"/>
                </a:solidFill>
              </a:rPr>
            </a:br>
            <a:r>
              <a:rPr lang="sv-SE" sz="2000" dirty="0">
                <a:solidFill>
                  <a:schemeClr val="accent1"/>
                </a:solidFill>
              </a:rPr>
              <a:t>tillgångsallokering</a:t>
            </a:r>
          </a:p>
        </p:txBody>
      </p:sp>
    </p:spTree>
    <p:extLst>
      <p:ext uri="{BB962C8B-B14F-4D97-AF65-F5344CB8AC3E}">
        <p14:creationId xmlns:p14="http://schemas.microsoft.com/office/powerpoint/2010/main" val="3170200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9F0D6-E848-3C80-4B98-AF34C8C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13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5CC142-BCE4-5817-B011-A03D1CD5B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Balansräkning utan kapitalkrav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A11028-155C-1360-22AA-AE67EF14C360}"/>
              </a:ext>
            </a:extLst>
          </p:cNvPr>
          <p:cNvCxnSpPr>
            <a:cxnSpLocks/>
          </p:cNvCxnSpPr>
          <p:nvPr/>
        </p:nvCxnSpPr>
        <p:spPr>
          <a:xfrm>
            <a:off x="766763" y="5981700"/>
            <a:ext cx="109124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39660F0-5898-92A3-4491-77769DC08593}"/>
              </a:ext>
            </a:extLst>
          </p:cNvPr>
          <p:cNvSpPr/>
          <p:nvPr/>
        </p:nvSpPr>
        <p:spPr>
          <a:xfrm>
            <a:off x="2627313" y="4093828"/>
            <a:ext cx="3468687" cy="18878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A49BD8-D9C6-7C49-A30F-E58C82A67D6B}"/>
              </a:ext>
            </a:extLst>
          </p:cNvPr>
          <p:cNvSpPr/>
          <p:nvPr/>
        </p:nvSpPr>
        <p:spPr>
          <a:xfrm>
            <a:off x="6351588" y="3429000"/>
            <a:ext cx="3468687" cy="255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DEAD2-C826-7BC5-7000-CEE717C65CCD}"/>
              </a:ext>
            </a:extLst>
          </p:cNvPr>
          <p:cNvSpPr txBox="1"/>
          <p:nvPr/>
        </p:nvSpPr>
        <p:spPr>
          <a:xfrm>
            <a:off x="3802144" y="6135504"/>
            <a:ext cx="1119024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Tillgångar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3B676F-E0CB-7FCA-1225-BF87F0BC6B2D}"/>
              </a:ext>
            </a:extLst>
          </p:cNvPr>
          <p:cNvSpPr txBox="1"/>
          <p:nvPr/>
        </p:nvSpPr>
        <p:spPr>
          <a:xfrm>
            <a:off x="7650715" y="6128742"/>
            <a:ext cx="870431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Skulder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274EA6-647D-A71D-5039-995FCF3FF38C}"/>
              </a:ext>
            </a:extLst>
          </p:cNvPr>
          <p:cNvSpPr/>
          <p:nvPr/>
        </p:nvSpPr>
        <p:spPr>
          <a:xfrm>
            <a:off x="2627313" y="3231257"/>
            <a:ext cx="3468687" cy="8741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B4FA6C-D7D3-AF59-6C20-899E8ACB56B6}"/>
              </a:ext>
            </a:extLst>
          </p:cNvPr>
          <p:cNvSpPr/>
          <p:nvPr/>
        </p:nvSpPr>
        <p:spPr>
          <a:xfrm>
            <a:off x="2627312" y="1592263"/>
            <a:ext cx="3468687" cy="16389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46232A-FA71-2461-DBB1-1333CB07B2BD}"/>
              </a:ext>
            </a:extLst>
          </p:cNvPr>
          <p:cNvSpPr txBox="1"/>
          <p:nvPr/>
        </p:nvSpPr>
        <p:spPr>
          <a:xfrm>
            <a:off x="4033840" y="2257870"/>
            <a:ext cx="65562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Aktier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5C0445-C9B2-95D9-1E97-DAA18798ED23}"/>
              </a:ext>
            </a:extLst>
          </p:cNvPr>
          <p:cNvSpPr txBox="1"/>
          <p:nvPr/>
        </p:nvSpPr>
        <p:spPr>
          <a:xfrm>
            <a:off x="3720453" y="3514421"/>
            <a:ext cx="128240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Fastigheter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0BB2CD-ECA4-05E1-7961-FFB6455AF8C8}"/>
              </a:ext>
            </a:extLst>
          </p:cNvPr>
          <p:cNvSpPr txBox="1"/>
          <p:nvPr/>
        </p:nvSpPr>
        <p:spPr>
          <a:xfrm>
            <a:off x="3669958" y="4883874"/>
            <a:ext cx="138339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Obligationer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A9CFB-D70A-F412-A565-D313B0B31338}"/>
              </a:ext>
            </a:extLst>
          </p:cNvPr>
          <p:cNvSpPr txBox="1"/>
          <p:nvPr/>
        </p:nvSpPr>
        <p:spPr>
          <a:xfrm>
            <a:off x="6945393" y="4397573"/>
            <a:ext cx="2281074" cy="61555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sv-SE" sz="2000" dirty="0"/>
              <a:t>Försäkringstekniska</a:t>
            </a:r>
            <a:br>
              <a:rPr lang="sv-SE" sz="2000" dirty="0"/>
            </a:br>
            <a:r>
              <a:rPr lang="sv-SE" sz="2000" dirty="0"/>
              <a:t>avsättningar</a:t>
            </a:r>
          </a:p>
        </p:txBody>
      </p:sp>
    </p:spTree>
    <p:extLst>
      <p:ext uri="{BB962C8B-B14F-4D97-AF65-F5344CB8AC3E}">
        <p14:creationId xmlns:p14="http://schemas.microsoft.com/office/powerpoint/2010/main" val="3047438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145150-DF18-67F1-8C18-E0E2C920A9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Utan regelverk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AB3D648-D943-F519-952D-7D87832E4A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F466B2-CB67-21E1-E83A-CDB0271C1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84143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36CDFC-45A2-98FF-9723-AAF51180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15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C0F91D-9F96-DF23-3C12-F56E43724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Stora talens lag och centrala gränsvärdessatsen för skulden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98167D2-CD53-6C0A-1B66-C7800141AD0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412" y="1171931"/>
            <a:ext cx="10529175" cy="5264588"/>
          </a:xfrm>
        </p:spPr>
      </p:pic>
    </p:spTree>
    <p:extLst>
      <p:ext uri="{BB962C8B-B14F-4D97-AF65-F5344CB8AC3E}">
        <p14:creationId xmlns:p14="http://schemas.microsoft.com/office/powerpoint/2010/main" val="3629633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36CDFC-45A2-98FF-9723-AAF51180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16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C0F91D-9F96-DF23-3C12-F56E43724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Stora talens lag och centrala gränsvärdessatsen för skulden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98167D2-CD53-6C0A-1B66-C7800141AD0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412" y="1171931"/>
            <a:ext cx="10529175" cy="5264588"/>
          </a:xfrm>
        </p:spPr>
      </p:pic>
    </p:spTree>
    <p:extLst>
      <p:ext uri="{BB962C8B-B14F-4D97-AF65-F5344CB8AC3E}">
        <p14:creationId xmlns:p14="http://schemas.microsoft.com/office/powerpoint/2010/main" val="354608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36CDFC-45A2-98FF-9723-AAF51180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17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C0F91D-9F96-DF23-3C12-F56E43724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Stora talens lag och centrala gränsvärdessatsen för skulden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98167D2-CD53-6C0A-1B66-C7800141AD0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412" y="1171931"/>
            <a:ext cx="10529175" cy="5264588"/>
          </a:xfrm>
        </p:spPr>
      </p:pic>
    </p:spTree>
    <p:extLst>
      <p:ext uri="{BB962C8B-B14F-4D97-AF65-F5344CB8AC3E}">
        <p14:creationId xmlns:p14="http://schemas.microsoft.com/office/powerpoint/2010/main" val="236312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36CDFC-45A2-98FF-9723-AAF51180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18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C0F91D-9F96-DF23-3C12-F56E43724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Stora talens lag och centrala gränsvärdessatsen för skulden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98167D2-CD53-6C0A-1B66-C7800141AD0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412" y="1171931"/>
            <a:ext cx="10529175" cy="5264588"/>
          </a:xfrm>
        </p:spPr>
      </p:pic>
    </p:spTree>
    <p:extLst>
      <p:ext uri="{BB962C8B-B14F-4D97-AF65-F5344CB8AC3E}">
        <p14:creationId xmlns:p14="http://schemas.microsoft.com/office/powerpoint/2010/main" val="213107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santa claus in a room with many people&#10;&#10;Description automatically generated">
            <a:extLst>
              <a:ext uri="{FF2B5EF4-FFF2-40B4-BE49-F238E27FC236}">
                <a16:creationId xmlns:a16="http://schemas.microsoft.com/office/drawing/2014/main" id="{ABBD603D-80B9-4801-D546-C4D45199BD8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200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214A5C-BFAB-72EA-8818-E2B6AC326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19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440D23-2DD8-06CA-895B-A3ED5D1FC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v-SE" sz="3600" dirty="0">
                <a:solidFill>
                  <a:schemeClr val="bg1"/>
                </a:solidFill>
              </a:rPr>
              <a:t>Framtida kassaflöden</a:t>
            </a:r>
            <a:br>
              <a:rPr lang="sv-SE" sz="3600" dirty="0">
                <a:solidFill>
                  <a:schemeClr val="bg1"/>
                </a:solidFill>
              </a:rPr>
            </a:br>
            <a:r>
              <a:rPr lang="sv-SE" sz="3600" dirty="0">
                <a:solidFill>
                  <a:schemeClr val="bg1"/>
                </a:solidFill>
              </a:rPr>
              <a:t>från årets skador</a:t>
            </a:r>
          </a:p>
        </p:txBody>
      </p:sp>
    </p:spTree>
    <p:extLst>
      <p:ext uri="{BB962C8B-B14F-4D97-AF65-F5344CB8AC3E}">
        <p14:creationId xmlns:p14="http://schemas.microsoft.com/office/powerpoint/2010/main" val="478428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83F34D4B-A3A0-C3AE-2BE2-774CA2C1D7F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252D6CB1-EEA6-ECEC-1395-CEF2403F0E8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91849" y="6443281"/>
            <a:ext cx="684213" cy="182562"/>
          </a:xfrm>
        </p:spPr>
        <p:txBody>
          <a:bodyPr/>
          <a:lstStyle/>
          <a:p>
            <a:fld id="{AE086683-F536-42AB-ABBC-F4803DFE8DBC}" type="slidenum">
              <a:rPr lang="sv-SE" smtClean="0"/>
              <a:pPr/>
              <a:t>2</a:t>
            </a:fld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507E906-8154-D645-E3B9-ABEB38324A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4C78A547-465A-F81F-7BCA-7C53FC14A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1" y="1592263"/>
            <a:ext cx="10132147" cy="438943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Om mig och Afa Försäkring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Vad är asset–</a:t>
            </a:r>
            <a:r>
              <a:rPr lang="sv-SE" sz="2400" dirty="0" err="1"/>
              <a:t>liability</a:t>
            </a:r>
            <a:r>
              <a:rPr lang="sv-SE" sz="2400" dirty="0"/>
              <a:t> management och strategisk tillgångsallokering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Vad skulle man göra utan regelverk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Vad gör man med regelverk</a:t>
            </a:r>
          </a:p>
          <a:p>
            <a:endParaRPr lang="sv-SE" sz="2400" dirty="0"/>
          </a:p>
          <a:p>
            <a:r>
              <a:rPr lang="sv-SE" sz="2400" dirty="0"/>
              <a:t>	</a:t>
            </a: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FE3CB2AE-D0CA-E446-F9B5-FE2049CEA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03508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santa claus in a room with many people&#10;&#10;Description automatically generated">
            <a:extLst>
              <a:ext uri="{FF2B5EF4-FFF2-40B4-BE49-F238E27FC236}">
                <a16:creationId xmlns:a16="http://schemas.microsoft.com/office/drawing/2014/main" id="{ABBD603D-80B9-4801-D546-C4D45199BD8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200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214A5C-BFAB-72EA-8818-E2B6AC326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20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440D23-2DD8-06CA-895B-A3ED5D1FC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v-SE" sz="3600" dirty="0">
                <a:solidFill>
                  <a:schemeClr val="bg1"/>
                </a:solidFill>
              </a:rPr>
              <a:t>Framtida kassaflöden</a:t>
            </a:r>
            <a:br>
              <a:rPr lang="sv-SE" sz="3600" dirty="0">
                <a:solidFill>
                  <a:schemeClr val="bg1"/>
                </a:solidFill>
              </a:rPr>
            </a:br>
            <a:r>
              <a:rPr lang="sv-SE" sz="3600" dirty="0">
                <a:solidFill>
                  <a:schemeClr val="bg1"/>
                </a:solidFill>
              </a:rPr>
              <a:t>från årets skador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6A116E2-79F5-83C0-B15B-9BBF891B1804}"/>
              </a:ext>
            </a:extLst>
          </p:cNvPr>
          <p:cNvCxnSpPr>
            <a:cxnSpLocks/>
          </p:cNvCxnSpPr>
          <p:nvPr/>
        </p:nvCxnSpPr>
        <p:spPr>
          <a:xfrm>
            <a:off x="773489" y="6150738"/>
            <a:ext cx="10782257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9FED067-840F-9FAA-210E-F670897D07BD}"/>
              </a:ext>
            </a:extLst>
          </p:cNvPr>
          <p:cNvSpPr/>
          <p:nvPr/>
        </p:nvSpPr>
        <p:spPr>
          <a:xfrm>
            <a:off x="1547846" y="3790598"/>
            <a:ext cx="1285103" cy="2360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42FE37-48D7-5F50-C1BD-CA677F9A7E35}"/>
              </a:ext>
            </a:extLst>
          </p:cNvPr>
          <p:cNvSpPr/>
          <p:nvPr/>
        </p:nvSpPr>
        <p:spPr>
          <a:xfrm>
            <a:off x="3504336" y="4470220"/>
            <a:ext cx="1285103" cy="1680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2A1F9-AF62-1E71-D8FA-5FC67ADAAE9B}"/>
              </a:ext>
            </a:extLst>
          </p:cNvPr>
          <p:cNvSpPr/>
          <p:nvPr/>
        </p:nvSpPr>
        <p:spPr>
          <a:xfrm>
            <a:off x="5460826" y="4915063"/>
            <a:ext cx="1285103" cy="1235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9C1FA2-12A6-E632-7D05-0854AA6A012A}"/>
              </a:ext>
            </a:extLst>
          </p:cNvPr>
          <p:cNvSpPr/>
          <p:nvPr/>
        </p:nvSpPr>
        <p:spPr>
          <a:xfrm>
            <a:off x="7417316" y="5409335"/>
            <a:ext cx="1285103" cy="741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7F09AF-E227-4747-7144-37021C46E33F}"/>
              </a:ext>
            </a:extLst>
          </p:cNvPr>
          <p:cNvSpPr/>
          <p:nvPr/>
        </p:nvSpPr>
        <p:spPr>
          <a:xfrm>
            <a:off x="9297597" y="5749912"/>
            <a:ext cx="1285103" cy="400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EBF151-8B6D-983B-3C15-C029B731C891}"/>
              </a:ext>
            </a:extLst>
          </p:cNvPr>
          <p:cNvSpPr txBox="1"/>
          <p:nvPr/>
        </p:nvSpPr>
        <p:spPr>
          <a:xfrm>
            <a:off x="1905062" y="6226785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E4175B-8D31-D9BB-548D-6822F6A41BD7}"/>
              </a:ext>
            </a:extLst>
          </p:cNvPr>
          <p:cNvSpPr txBox="1"/>
          <p:nvPr/>
        </p:nvSpPr>
        <p:spPr>
          <a:xfrm>
            <a:off x="3861552" y="6226785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2EF317-2687-E552-76A9-2E8D4AB1D1BF}"/>
              </a:ext>
            </a:extLst>
          </p:cNvPr>
          <p:cNvSpPr txBox="1"/>
          <p:nvPr/>
        </p:nvSpPr>
        <p:spPr>
          <a:xfrm>
            <a:off x="5879282" y="6226785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B0CC0C-BE48-0318-C15E-F7B8B777084A}"/>
              </a:ext>
            </a:extLst>
          </p:cNvPr>
          <p:cNvSpPr txBox="1"/>
          <p:nvPr/>
        </p:nvSpPr>
        <p:spPr>
          <a:xfrm>
            <a:off x="7774532" y="6226785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2026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8CF32D-235A-72F1-028B-45B30D1CBA65}"/>
              </a:ext>
            </a:extLst>
          </p:cNvPr>
          <p:cNvSpPr txBox="1"/>
          <p:nvPr/>
        </p:nvSpPr>
        <p:spPr>
          <a:xfrm>
            <a:off x="9654813" y="6223576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2027</a:t>
            </a:r>
          </a:p>
        </p:txBody>
      </p:sp>
    </p:spTree>
    <p:extLst>
      <p:ext uri="{BB962C8B-B14F-4D97-AF65-F5344CB8AC3E}">
        <p14:creationId xmlns:p14="http://schemas.microsoft.com/office/powerpoint/2010/main" val="2708578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santa claus in a room with many people&#10;&#10;Description automatically generated">
            <a:extLst>
              <a:ext uri="{FF2B5EF4-FFF2-40B4-BE49-F238E27FC236}">
                <a16:creationId xmlns:a16="http://schemas.microsoft.com/office/drawing/2014/main" id="{ABBD603D-80B9-4801-D546-C4D45199BD8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200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214A5C-BFAB-72EA-8818-E2B6AC326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21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440D23-2DD8-06CA-895B-A3ED5D1FC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v-SE" sz="3600" dirty="0">
                <a:solidFill>
                  <a:schemeClr val="bg1"/>
                </a:solidFill>
              </a:rPr>
              <a:t>Framtida kassaflöden</a:t>
            </a:r>
            <a:br>
              <a:rPr lang="sv-SE" sz="3600" dirty="0">
                <a:solidFill>
                  <a:schemeClr val="bg1"/>
                </a:solidFill>
              </a:rPr>
            </a:br>
            <a:r>
              <a:rPr lang="sv-SE" sz="3600" dirty="0">
                <a:solidFill>
                  <a:schemeClr val="bg1"/>
                </a:solidFill>
              </a:rPr>
              <a:t>från årets skador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6A116E2-79F5-83C0-B15B-9BBF891B1804}"/>
              </a:ext>
            </a:extLst>
          </p:cNvPr>
          <p:cNvCxnSpPr>
            <a:cxnSpLocks/>
          </p:cNvCxnSpPr>
          <p:nvPr/>
        </p:nvCxnSpPr>
        <p:spPr>
          <a:xfrm>
            <a:off x="773489" y="6150738"/>
            <a:ext cx="10782257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9FED067-840F-9FAA-210E-F670897D07BD}"/>
              </a:ext>
            </a:extLst>
          </p:cNvPr>
          <p:cNvSpPr/>
          <p:nvPr/>
        </p:nvSpPr>
        <p:spPr>
          <a:xfrm>
            <a:off x="1547846" y="3790598"/>
            <a:ext cx="1285103" cy="195931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42FE37-48D7-5F50-C1BD-CA677F9A7E35}"/>
              </a:ext>
            </a:extLst>
          </p:cNvPr>
          <p:cNvSpPr/>
          <p:nvPr/>
        </p:nvSpPr>
        <p:spPr>
          <a:xfrm>
            <a:off x="3504336" y="4470220"/>
            <a:ext cx="1285103" cy="11000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2A1F9-AF62-1E71-D8FA-5FC67ADAAE9B}"/>
              </a:ext>
            </a:extLst>
          </p:cNvPr>
          <p:cNvSpPr/>
          <p:nvPr/>
        </p:nvSpPr>
        <p:spPr>
          <a:xfrm>
            <a:off x="5460826" y="4915063"/>
            <a:ext cx="1285103" cy="1235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9C1FA2-12A6-E632-7D05-0854AA6A012A}"/>
              </a:ext>
            </a:extLst>
          </p:cNvPr>
          <p:cNvSpPr/>
          <p:nvPr/>
        </p:nvSpPr>
        <p:spPr>
          <a:xfrm>
            <a:off x="7417316" y="5409335"/>
            <a:ext cx="1285103" cy="741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7F09AF-E227-4747-7144-37021C46E33F}"/>
              </a:ext>
            </a:extLst>
          </p:cNvPr>
          <p:cNvSpPr/>
          <p:nvPr/>
        </p:nvSpPr>
        <p:spPr>
          <a:xfrm>
            <a:off x="9297597" y="5749912"/>
            <a:ext cx="1285103" cy="400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2FCCAA-1649-4862-860D-4C3977A84C7A}"/>
              </a:ext>
            </a:extLst>
          </p:cNvPr>
          <p:cNvSpPr/>
          <p:nvPr/>
        </p:nvSpPr>
        <p:spPr>
          <a:xfrm>
            <a:off x="1547845" y="5749908"/>
            <a:ext cx="1285103" cy="380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33FFA8-5B6F-91DF-350D-2298108FA8DF}"/>
              </a:ext>
            </a:extLst>
          </p:cNvPr>
          <p:cNvSpPr/>
          <p:nvPr/>
        </p:nvSpPr>
        <p:spPr>
          <a:xfrm>
            <a:off x="3504336" y="5570290"/>
            <a:ext cx="1285103" cy="561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109BE9-9696-2EEF-6444-EF40B04D031D}"/>
              </a:ext>
            </a:extLst>
          </p:cNvPr>
          <p:cNvSpPr txBox="1"/>
          <p:nvPr/>
        </p:nvSpPr>
        <p:spPr>
          <a:xfrm>
            <a:off x="1905062" y="6226785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8E0A83-D283-D67C-A699-AEF5A3C6A0B4}"/>
              </a:ext>
            </a:extLst>
          </p:cNvPr>
          <p:cNvSpPr txBox="1"/>
          <p:nvPr/>
        </p:nvSpPr>
        <p:spPr>
          <a:xfrm>
            <a:off x="3861552" y="6226785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7D8F84-309D-03FC-206A-AFBA7F58B7AA}"/>
              </a:ext>
            </a:extLst>
          </p:cNvPr>
          <p:cNvSpPr txBox="1"/>
          <p:nvPr/>
        </p:nvSpPr>
        <p:spPr>
          <a:xfrm>
            <a:off x="5879282" y="6226785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E99224-E71D-1FA3-4076-F74C95445263}"/>
              </a:ext>
            </a:extLst>
          </p:cNvPr>
          <p:cNvSpPr txBox="1"/>
          <p:nvPr/>
        </p:nvSpPr>
        <p:spPr>
          <a:xfrm>
            <a:off x="7774532" y="6226785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2026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B00F55-D9FE-AACA-1D0E-5C9021137CF1}"/>
              </a:ext>
            </a:extLst>
          </p:cNvPr>
          <p:cNvSpPr txBox="1"/>
          <p:nvPr/>
        </p:nvSpPr>
        <p:spPr>
          <a:xfrm>
            <a:off x="9654813" y="6223576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2027</a:t>
            </a:r>
          </a:p>
        </p:txBody>
      </p:sp>
    </p:spTree>
    <p:extLst>
      <p:ext uri="{BB962C8B-B14F-4D97-AF65-F5344CB8AC3E}">
        <p14:creationId xmlns:p14="http://schemas.microsoft.com/office/powerpoint/2010/main" val="2134763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santa claus in a room with many people&#10;&#10;Description automatically generated">
            <a:extLst>
              <a:ext uri="{FF2B5EF4-FFF2-40B4-BE49-F238E27FC236}">
                <a16:creationId xmlns:a16="http://schemas.microsoft.com/office/drawing/2014/main" id="{ABBD603D-80B9-4801-D546-C4D45199BD8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200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214A5C-BFAB-72EA-8818-E2B6AC326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22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440D23-2DD8-06CA-895B-A3ED5D1FC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v-SE" sz="3600" dirty="0">
                <a:solidFill>
                  <a:schemeClr val="bg1"/>
                </a:solidFill>
              </a:rPr>
              <a:t>Framtida kassaflöden</a:t>
            </a:r>
            <a:br>
              <a:rPr lang="sv-SE" sz="3600" dirty="0">
                <a:solidFill>
                  <a:schemeClr val="bg1"/>
                </a:solidFill>
              </a:rPr>
            </a:br>
            <a:r>
              <a:rPr lang="sv-SE" sz="3600" dirty="0">
                <a:solidFill>
                  <a:schemeClr val="bg1"/>
                </a:solidFill>
              </a:rPr>
              <a:t>från årets skador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6A116E2-79F5-83C0-B15B-9BBF891B1804}"/>
              </a:ext>
            </a:extLst>
          </p:cNvPr>
          <p:cNvCxnSpPr>
            <a:cxnSpLocks/>
          </p:cNvCxnSpPr>
          <p:nvPr/>
        </p:nvCxnSpPr>
        <p:spPr>
          <a:xfrm>
            <a:off x="773489" y="6150738"/>
            <a:ext cx="10782257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9FED067-840F-9FAA-210E-F670897D07BD}"/>
              </a:ext>
            </a:extLst>
          </p:cNvPr>
          <p:cNvSpPr/>
          <p:nvPr/>
        </p:nvSpPr>
        <p:spPr>
          <a:xfrm>
            <a:off x="5453448" y="2955745"/>
            <a:ext cx="1285103" cy="195931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42FE37-48D7-5F50-C1BD-CA677F9A7E35}"/>
              </a:ext>
            </a:extLst>
          </p:cNvPr>
          <p:cNvSpPr/>
          <p:nvPr/>
        </p:nvSpPr>
        <p:spPr>
          <a:xfrm>
            <a:off x="7417316" y="4309053"/>
            <a:ext cx="1285103" cy="110007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2A1F9-AF62-1E71-D8FA-5FC67ADAAE9B}"/>
              </a:ext>
            </a:extLst>
          </p:cNvPr>
          <p:cNvSpPr/>
          <p:nvPr/>
        </p:nvSpPr>
        <p:spPr>
          <a:xfrm>
            <a:off x="5460826" y="4915063"/>
            <a:ext cx="1285103" cy="1235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9C1FA2-12A6-E632-7D05-0854AA6A012A}"/>
              </a:ext>
            </a:extLst>
          </p:cNvPr>
          <p:cNvSpPr/>
          <p:nvPr/>
        </p:nvSpPr>
        <p:spPr>
          <a:xfrm>
            <a:off x="7417316" y="5409335"/>
            <a:ext cx="1285103" cy="741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7F09AF-E227-4747-7144-37021C46E33F}"/>
              </a:ext>
            </a:extLst>
          </p:cNvPr>
          <p:cNvSpPr/>
          <p:nvPr/>
        </p:nvSpPr>
        <p:spPr>
          <a:xfrm>
            <a:off x="9297597" y="5749912"/>
            <a:ext cx="1285103" cy="400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2FCCAA-1649-4862-860D-4C3977A84C7A}"/>
              </a:ext>
            </a:extLst>
          </p:cNvPr>
          <p:cNvSpPr/>
          <p:nvPr/>
        </p:nvSpPr>
        <p:spPr>
          <a:xfrm>
            <a:off x="1547845" y="5749908"/>
            <a:ext cx="1285103" cy="380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33FFA8-5B6F-91DF-350D-2298108FA8DF}"/>
              </a:ext>
            </a:extLst>
          </p:cNvPr>
          <p:cNvSpPr/>
          <p:nvPr/>
        </p:nvSpPr>
        <p:spPr>
          <a:xfrm>
            <a:off x="3504336" y="5570290"/>
            <a:ext cx="1285103" cy="561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3C2A7B-3F23-4A41-0276-E6CCEC5D254E}"/>
              </a:ext>
            </a:extLst>
          </p:cNvPr>
          <p:cNvSpPr txBox="1"/>
          <p:nvPr/>
        </p:nvSpPr>
        <p:spPr>
          <a:xfrm>
            <a:off x="1905062" y="6226785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46CAE5-8598-4A7F-C109-D7DD9D395D30}"/>
              </a:ext>
            </a:extLst>
          </p:cNvPr>
          <p:cNvSpPr txBox="1"/>
          <p:nvPr/>
        </p:nvSpPr>
        <p:spPr>
          <a:xfrm>
            <a:off x="3861552" y="6226785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EBE1FB-AE7D-FCDF-FE35-A12B9519662E}"/>
              </a:ext>
            </a:extLst>
          </p:cNvPr>
          <p:cNvSpPr txBox="1"/>
          <p:nvPr/>
        </p:nvSpPr>
        <p:spPr>
          <a:xfrm>
            <a:off x="5879282" y="6226785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65A157-2BA8-F5F9-D4B9-FFE5823D9AC6}"/>
              </a:ext>
            </a:extLst>
          </p:cNvPr>
          <p:cNvSpPr txBox="1"/>
          <p:nvPr/>
        </p:nvSpPr>
        <p:spPr>
          <a:xfrm>
            <a:off x="7774532" y="6226785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2026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7B06A2-410C-F611-225D-E82C81A9ED10}"/>
              </a:ext>
            </a:extLst>
          </p:cNvPr>
          <p:cNvSpPr txBox="1"/>
          <p:nvPr/>
        </p:nvSpPr>
        <p:spPr>
          <a:xfrm>
            <a:off x="9654813" y="6228261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2027</a:t>
            </a:r>
          </a:p>
        </p:txBody>
      </p:sp>
    </p:spTree>
    <p:extLst>
      <p:ext uri="{BB962C8B-B14F-4D97-AF65-F5344CB8AC3E}">
        <p14:creationId xmlns:p14="http://schemas.microsoft.com/office/powerpoint/2010/main" val="2190226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santa claus in a room with many people&#10;&#10;Description automatically generated">
            <a:extLst>
              <a:ext uri="{FF2B5EF4-FFF2-40B4-BE49-F238E27FC236}">
                <a16:creationId xmlns:a16="http://schemas.microsoft.com/office/drawing/2014/main" id="{ABBD603D-80B9-4801-D546-C4D45199BD8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200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214A5C-BFAB-72EA-8818-E2B6AC326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23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440D23-2DD8-06CA-895B-A3ED5D1FC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v-SE" sz="3600" dirty="0">
                <a:solidFill>
                  <a:schemeClr val="bg1"/>
                </a:solidFill>
              </a:rPr>
              <a:t>Framtida kassaflöden</a:t>
            </a:r>
            <a:br>
              <a:rPr lang="sv-SE" sz="3600" dirty="0">
                <a:solidFill>
                  <a:schemeClr val="bg1"/>
                </a:solidFill>
              </a:rPr>
            </a:br>
            <a:r>
              <a:rPr lang="sv-SE" sz="3600" dirty="0">
                <a:solidFill>
                  <a:schemeClr val="bg1"/>
                </a:solidFill>
              </a:rPr>
              <a:t>från årets skador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6A116E2-79F5-83C0-B15B-9BBF891B1804}"/>
              </a:ext>
            </a:extLst>
          </p:cNvPr>
          <p:cNvCxnSpPr>
            <a:cxnSpLocks/>
          </p:cNvCxnSpPr>
          <p:nvPr/>
        </p:nvCxnSpPr>
        <p:spPr>
          <a:xfrm>
            <a:off x="773489" y="6150738"/>
            <a:ext cx="10782257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9FED067-840F-9FAA-210E-F670897D07BD}"/>
              </a:ext>
            </a:extLst>
          </p:cNvPr>
          <p:cNvSpPr/>
          <p:nvPr/>
        </p:nvSpPr>
        <p:spPr>
          <a:xfrm>
            <a:off x="1547846" y="4961238"/>
            <a:ext cx="1285103" cy="118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42FE37-48D7-5F50-C1BD-CA677F9A7E35}"/>
              </a:ext>
            </a:extLst>
          </p:cNvPr>
          <p:cNvSpPr/>
          <p:nvPr/>
        </p:nvSpPr>
        <p:spPr>
          <a:xfrm>
            <a:off x="3504336" y="5292251"/>
            <a:ext cx="1285103" cy="84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2A1F9-AF62-1E71-D8FA-5FC67ADAAE9B}"/>
              </a:ext>
            </a:extLst>
          </p:cNvPr>
          <p:cNvSpPr/>
          <p:nvPr/>
        </p:nvSpPr>
        <p:spPr>
          <a:xfrm>
            <a:off x="5460826" y="5515416"/>
            <a:ext cx="1285103" cy="6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9C1FA2-12A6-E632-7D05-0854AA6A012A}"/>
              </a:ext>
            </a:extLst>
          </p:cNvPr>
          <p:cNvSpPr/>
          <p:nvPr/>
        </p:nvSpPr>
        <p:spPr>
          <a:xfrm>
            <a:off x="7417316" y="5760311"/>
            <a:ext cx="1285103" cy="37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7F09AF-E227-4747-7144-37021C46E33F}"/>
              </a:ext>
            </a:extLst>
          </p:cNvPr>
          <p:cNvSpPr/>
          <p:nvPr/>
        </p:nvSpPr>
        <p:spPr>
          <a:xfrm>
            <a:off x="9297597" y="5934636"/>
            <a:ext cx="1285103" cy="2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EBF151-8B6D-983B-3C15-C029B731C891}"/>
              </a:ext>
            </a:extLst>
          </p:cNvPr>
          <p:cNvSpPr txBox="1"/>
          <p:nvPr/>
        </p:nvSpPr>
        <p:spPr>
          <a:xfrm>
            <a:off x="1905062" y="6226785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E4175B-8D31-D9BB-548D-6822F6A41BD7}"/>
              </a:ext>
            </a:extLst>
          </p:cNvPr>
          <p:cNvSpPr txBox="1"/>
          <p:nvPr/>
        </p:nvSpPr>
        <p:spPr>
          <a:xfrm>
            <a:off x="3861552" y="6226785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2EF317-2687-E552-76A9-2E8D4AB1D1BF}"/>
              </a:ext>
            </a:extLst>
          </p:cNvPr>
          <p:cNvSpPr txBox="1"/>
          <p:nvPr/>
        </p:nvSpPr>
        <p:spPr>
          <a:xfrm>
            <a:off x="5879282" y="6226785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B0CC0C-BE48-0318-C15E-F7B8B777084A}"/>
              </a:ext>
            </a:extLst>
          </p:cNvPr>
          <p:cNvSpPr txBox="1"/>
          <p:nvPr/>
        </p:nvSpPr>
        <p:spPr>
          <a:xfrm>
            <a:off x="7774532" y="6226785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2026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8CF32D-235A-72F1-028B-45B30D1CBA65}"/>
              </a:ext>
            </a:extLst>
          </p:cNvPr>
          <p:cNvSpPr txBox="1"/>
          <p:nvPr/>
        </p:nvSpPr>
        <p:spPr>
          <a:xfrm>
            <a:off x="9654813" y="6223576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2027</a:t>
            </a:r>
          </a:p>
        </p:txBody>
      </p:sp>
    </p:spTree>
    <p:extLst>
      <p:ext uri="{BB962C8B-B14F-4D97-AF65-F5344CB8AC3E}">
        <p14:creationId xmlns:p14="http://schemas.microsoft.com/office/powerpoint/2010/main" val="583789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santa claus in a room with many people&#10;&#10;Description automatically generated">
            <a:extLst>
              <a:ext uri="{FF2B5EF4-FFF2-40B4-BE49-F238E27FC236}">
                <a16:creationId xmlns:a16="http://schemas.microsoft.com/office/drawing/2014/main" id="{ABBD603D-80B9-4801-D546-C4D45199BD8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200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214A5C-BFAB-72EA-8818-E2B6AC326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24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440D23-2DD8-06CA-895B-A3ED5D1FC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v-SE" sz="3600" dirty="0">
                <a:solidFill>
                  <a:schemeClr val="bg1"/>
                </a:solidFill>
              </a:rPr>
              <a:t>Framtida kassaflöden</a:t>
            </a:r>
            <a:br>
              <a:rPr lang="sv-SE" sz="3600" dirty="0">
                <a:solidFill>
                  <a:schemeClr val="bg1"/>
                </a:solidFill>
              </a:rPr>
            </a:br>
            <a:r>
              <a:rPr lang="sv-SE" sz="3600" dirty="0">
                <a:solidFill>
                  <a:schemeClr val="bg1"/>
                </a:solidFill>
              </a:rPr>
              <a:t>från historiska </a:t>
            </a:r>
            <a:r>
              <a:rPr lang="sv-SE" sz="3600" dirty="0" err="1">
                <a:solidFill>
                  <a:schemeClr val="bg1"/>
                </a:solidFill>
              </a:rPr>
              <a:t>skadeår</a:t>
            </a:r>
            <a:endParaRPr lang="sv-SE" sz="36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6A116E2-79F5-83C0-B15B-9BBF891B1804}"/>
              </a:ext>
            </a:extLst>
          </p:cNvPr>
          <p:cNvCxnSpPr>
            <a:cxnSpLocks/>
          </p:cNvCxnSpPr>
          <p:nvPr/>
        </p:nvCxnSpPr>
        <p:spPr>
          <a:xfrm>
            <a:off x="773489" y="6150738"/>
            <a:ext cx="10782257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9FED067-840F-9FAA-210E-F670897D07BD}"/>
              </a:ext>
            </a:extLst>
          </p:cNvPr>
          <p:cNvSpPr/>
          <p:nvPr/>
        </p:nvSpPr>
        <p:spPr>
          <a:xfrm>
            <a:off x="1547846" y="4961238"/>
            <a:ext cx="1285103" cy="118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42FE37-48D7-5F50-C1BD-CA677F9A7E35}"/>
              </a:ext>
            </a:extLst>
          </p:cNvPr>
          <p:cNvSpPr/>
          <p:nvPr/>
        </p:nvSpPr>
        <p:spPr>
          <a:xfrm>
            <a:off x="3504336" y="5292251"/>
            <a:ext cx="1285103" cy="84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2A1F9-AF62-1E71-D8FA-5FC67ADAAE9B}"/>
              </a:ext>
            </a:extLst>
          </p:cNvPr>
          <p:cNvSpPr/>
          <p:nvPr/>
        </p:nvSpPr>
        <p:spPr>
          <a:xfrm>
            <a:off x="5460826" y="5515416"/>
            <a:ext cx="1285103" cy="6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9C1FA2-12A6-E632-7D05-0854AA6A012A}"/>
              </a:ext>
            </a:extLst>
          </p:cNvPr>
          <p:cNvSpPr/>
          <p:nvPr/>
        </p:nvSpPr>
        <p:spPr>
          <a:xfrm>
            <a:off x="7417316" y="5760311"/>
            <a:ext cx="1285103" cy="37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7F09AF-E227-4747-7144-37021C46E33F}"/>
              </a:ext>
            </a:extLst>
          </p:cNvPr>
          <p:cNvSpPr/>
          <p:nvPr/>
        </p:nvSpPr>
        <p:spPr>
          <a:xfrm>
            <a:off x="9297597" y="5934636"/>
            <a:ext cx="1285103" cy="2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EBF151-8B6D-983B-3C15-C029B731C891}"/>
              </a:ext>
            </a:extLst>
          </p:cNvPr>
          <p:cNvSpPr txBox="1"/>
          <p:nvPr/>
        </p:nvSpPr>
        <p:spPr>
          <a:xfrm>
            <a:off x="1905062" y="6226785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E4175B-8D31-D9BB-548D-6822F6A41BD7}"/>
              </a:ext>
            </a:extLst>
          </p:cNvPr>
          <p:cNvSpPr txBox="1"/>
          <p:nvPr/>
        </p:nvSpPr>
        <p:spPr>
          <a:xfrm>
            <a:off x="3861552" y="6226785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2EF317-2687-E552-76A9-2E8D4AB1D1BF}"/>
              </a:ext>
            </a:extLst>
          </p:cNvPr>
          <p:cNvSpPr txBox="1"/>
          <p:nvPr/>
        </p:nvSpPr>
        <p:spPr>
          <a:xfrm>
            <a:off x="5879282" y="6226785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B0CC0C-BE48-0318-C15E-F7B8B777084A}"/>
              </a:ext>
            </a:extLst>
          </p:cNvPr>
          <p:cNvSpPr txBox="1"/>
          <p:nvPr/>
        </p:nvSpPr>
        <p:spPr>
          <a:xfrm>
            <a:off x="7774532" y="6226785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2026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8CF32D-235A-72F1-028B-45B30D1CBA65}"/>
              </a:ext>
            </a:extLst>
          </p:cNvPr>
          <p:cNvSpPr txBox="1"/>
          <p:nvPr/>
        </p:nvSpPr>
        <p:spPr>
          <a:xfrm>
            <a:off x="9654813" y="6223576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2027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4C6948-E855-0FCE-A690-7D6AA8E19F40}"/>
              </a:ext>
            </a:extLst>
          </p:cNvPr>
          <p:cNvSpPr/>
          <p:nvPr/>
        </p:nvSpPr>
        <p:spPr>
          <a:xfrm>
            <a:off x="1547846" y="4118838"/>
            <a:ext cx="1285103" cy="84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39B8DE-8864-C9BC-0D53-05DA81C2684C}"/>
              </a:ext>
            </a:extLst>
          </p:cNvPr>
          <p:cNvSpPr/>
          <p:nvPr/>
        </p:nvSpPr>
        <p:spPr>
          <a:xfrm>
            <a:off x="3504334" y="4673051"/>
            <a:ext cx="1285103" cy="61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0F444A-CFA2-5AD3-B28E-35F2F83B0876}"/>
              </a:ext>
            </a:extLst>
          </p:cNvPr>
          <p:cNvSpPr/>
          <p:nvPr/>
        </p:nvSpPr>
        <p:spPr>
          <a:xfrm>
            <a:off x="5460826" y="5172697"/>
            <a:ext cx="1285103" cy="370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0FBEA4-3B26-F380-0412-969FBB8D69E0}"/>
              </a:ext>
            </a:extLst>
          </p:cNvPr>
          <p:cNvSpPr/>
          <p:nvPr/>
        </p:nvSpPr>
        <p:spPr>
          <a:xfrm>
            <a:off x="7417316" y="5558711"/>
            <a:ext cx="1285103" cy="20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19EF9A-1053-E99F-18A2-AD05BF218EA0}"/>
              </a:ext>
            </a:extLst>
          </p:cNvPr>
          <p:cNvSpPr/>
          <p:nvPr/>
        </p:nvSpPr>
        <p:spPr>
          <a:xfrm>
            <a:off x="5460826" y="4982651"/>
            <a:ext cx="1285103" cy="20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7D3F34-113F-A316-957A-F773F4F43FE3}"/>
              </a:ext>
            </a:extLst>
          </p:cNvPr>
          <p:cNvSpPr/>
          <p:nvPr/>
        </p:nvSpPr>
        <p:spPr>
          <a:xfrm>
            <a:off x="3504334" y="4302251"/>
            <a:ext cx="1285103" cy="37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6F79FD-E197-8A4B-241F-DE908EC4BDB1}"/>
              </a:ext>
            </a:extLst>
          </p:cNvPr>
          <p:cNvSpPr/>
          <p:nvPr/>
        </p:nvSpPr>
        <p:spPr>
          <a:xfrm>
            <a:off x="1547846" y="3509671"/>
            <a:ext cx="1285103" cy="61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851EA8-0529-37C7-A79A-CEFB2B735971}"/>
              </a:ext>
            </a:extLst>
          </p:cNvPr>
          <p:cNvSpPr/>
          <p:nvPr/>
        </p:nvSpPr>
        <p:spPr>
          <a:xfrm>
            <a:off x="3504334" y="4105589"/>
            <a:ext cx="1285103" cy="20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F391E4-2272-49A7-BF28-D192F78FA42C}"/>
              </a:ext>
            </a:extLst>
          </p:cNvPr>
          <p:cNvSpPr/>
          <p:nvPr/>
        </p:nvSpPr>
        <p:spPr>
          <a:xfrm>
            <a:off x="1547846" y="3153288"/>
            <a:ext cx="1285103" cy="37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A48CBEC-7F57-5620-F5D2-9AD5F5A62388}"/>
              </a:ext>
            </a:extLst>
          </p:cNvPr>
          <p:cNvSpPr/>
          <p:nvPr/>
        </p:nvSpPr>
        <p:spPr>
          <a:xfrm>
            <a:off x="1547846" y="2951688"/>
            <a:ext cx="1285103" cy="20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1739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214A5C-BFAB-72EA-8818-E2B6AC326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25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440D23-2DD8-06CA-895B-A3ED5D1FC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/>
              <a:t>Framtida kassaflöden</a:t>
            </a:r>
            <a:br>
              <a:rPr lang="sv-SE" sz="3600" dirty="0"/>
            </a:br>
            <a:r>
              <a:rPr lang="sv-SE" sz="3600" dirty="0"/>
              <a:t>– diskonteras till nuvärde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6A116E2-79F5-83C0-B15B-9BBF891B1804}"/>
              </a:ext>
            </a:extLst>
          </p:cNvPr>
          <p:cNvCxnSpPr>
            <a:cxnSpLocks/>
          </p:cNvCxnSpPr>
          <p:nvPr/>
        </p:nvCxnSpPr>
        <p:spPr>
          <a:xfrm>
            <a:off x="773489" y="6150738"/>
            <a:ext cx="10782257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9FED067-840F-9FAA-210E-F670897D07BD}"/>
              </a:ext>
            </a:extLst>
          </p:cNvPr>
          <p:cNvSpPr/>
          <p:nvPr/>
        </p:nvSpPr>
        <p:spPr>
          <a:xfrm>
            <a:off x="1547846" y="4961238"/>
            <a:ext cx="1285103" cy="1180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42FE37-48D7-5F50-C1BD-CA677F9A7E35}"/>
              </a:ext>
            </a:extLst>
          </p:cNvPr>
          <p:cNvSpPr/>
          <p:nvPr/>
        </p:nvSpPr>
        <p:spPr>
          <a:xfrm>
            <a:off x="3504336" y="5292251"/>
            <a:ext cx="1285103" cy="8424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2A1F9-AF62-1E71-D8FA-5FC67ADAAE9B}"/>
              </a:ext>
            </a:extLst>
          </p:cNvPr>
          <p:cNvSpPr/>
          <p:nvPr/>
        </p:nvSpPr>
        <p:spPr>
          <a:xfrm>
            <a:off x="5460826" y="5515416"/>
            <a:ext cx="1285103" cy="6192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9C1FA2-12A6-E632-7D05-0854AA6A012A}"/>
              </a:ext>
            </a:extLst>
          </p:cNvPr>
          <p:cNvSpPr/>
          <p:nvPr/>
        </p:nvSpPr>
        <p:spPr>
          <a:xfrm>
            <a:off x="7417316" y="5760311"/>
            <a:ext cx="1285103" cy="370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7F09AF-E227-4747-7144-37021C46E33F}"/>
              </a:ext>
            </a:extLst>
          </p:cNvPr>
          <p:cNvSpPr/>
          <p:nvPr/>
        </p:nvSpPr>
        <p:spPr>
          <a:xfrm>
            <a:off x="9297597" y="5934636"/>
            <a:ext cx="1285103" cy="201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EBF151-8B6D-983B-3C15-C029B731C891}"/>
              </a:ext>
            </a:extLst>
          </p:cNvPr>
          <p:cNvSpPr txBox="1"/>
          <p:nvPr/>
        </p:nvSpPr>
        <p:spPr>
          <a:xfrm>
            <a:off x="1905062" y="6226785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accent1"/>
                </a:solidFill>
              </a:rPr>
              <a:t>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E4175B-8D31-D9BB-548D-6822F6A41BD7}"/>
              </a:ext>
            </a:extLst>
          </p:cNvPr>
          <p:cNvSpPr txBox="1"/>
          <p:nvPr/>
        </p:nvSpPr>
        <p:spPr>
          <a:xfrm>
            <a:off x="3861552" y="6226785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accent1"/>
                </a:solidFill>
              </a:rPr>
              <a:t>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2EF317-2687-E552-76A9-2E8D4AB1D1BF}"/>
              </a:ext>
            </a:extLst>
          </p:cNvPr>
          <p:cNvSpPr txBox="1"/>
          <p:nvPr/>
        </p:nvSpPr>
        <p:spPr>
          <a:xfrm>
            <a:off x="5879282" y="6226785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accent1"/>
                </a:solidFill>
              </a:rPr>
              <a:t>2025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B0CC0C-BE48-0318-C15E-F7B8B777084A}"/>
              </a:ext>
            </a:extLst>
          </p:cNvPr>
          <p:cNvSpPr txBox="1"/>
          <p:nvPr/>
        </p:nvSpPr>
        <p:spPr>
          <a:xfrm>
            <a:off x="7774532" y="6226785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accent1"/>
                </a:solidFill>
              </a:rPr>
              <a:t>2026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8CF32D-235A-72F1-028B-45B30D1CBA65}"/>
              </a:ext>
            </a:extLst>
          </p:cNvPr>
          <p:cNvSpPr txBox="1"/>
          <p:nvPr/>
        </p:nvSpPr>
        <p:spPr>
          <a:xfrm>
            <a:off x="9654813" y="6223576"/>
            <a:ext cx="57066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accent1"/>
                </a:solidFill>
              </a:rPr>
              <a:t>2027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4C6948-E855-0FCE-A690-7D6AA8E19F40}"/>
              </a:ext>
            </a:extLst>
          </p:cNvPr>
          <p:cNvSpPr/>
          <p:nvPr/>
        </p:nvSpPr>
        <p:spPr>
          <a:xfrm>
            <a:off x="1547846" y="4118838"/>
            <a:ext cx="1285103" cy="8424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39B8DE-8864-C9BC-0D53-05DA81C2684C}"/>
              </a:ext>
            </a:extLst>
          </p:cNvPr>
          <p:cNvSpPr/>
          <p:nvPr/>
        </p:nvSpPr>
        <p:spPr>
          <a:xfrm>
            <a:off x="3504334" y="4673051"/>
            <a:ext cx="1285103" cy="6192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0F444A-CFA2-5AD3-B28E-35F2F83B0876}"/>
              </a:ext>
            </a:extLst>
          </p:cNvPr>
          <p:cNvSpPr/>
          <p:nvPr/>
        </p:nvSpPr>
        <p:spPr>
          <a:xfrm>
            <a:off x="5460826" y="5172697"/>
            <a:ext cx="1285103" cy="370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0FBEA4-3B26-F380-0412-969FBB8D69E0}"/>
              </a:ext>
            </a:extLst>
          </p:cNvPr>
          <p:cNvSpPr/>
          <p:nvPr/>
        </p:nvSpPr>
        <p:spPr>
          <a:xfrm>
            <a:off x="7417316" y="5558711"/>
            <a:ext cx="1285103" cy="201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19EF9A-1053-E99F-18A2-AD05BF218EA0}"/>
              </a:ext>
            </a:extLst>
          </p:cNvPr>
          <p:cNvSpPr/>
          <p:nvPr/>
        </p:nvSpPr>
        <p:spPr>
          <a:xfrm>
            <a:off x="5460826" y="4982651"/>
            <a:ext cx="1285103" cy="201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7D3F34-113F-A316-957A-F773F4F43FE3}"/>
              </a:ext>
            </a:extLst>
          </p:cNvPr>
          <p:cNvSpPr/>
          <p:nvPr/>
        </p:nvSpPr>
        <p:spPr>
          <a:xfrm>
            <a:off x="3504334" y="4302251"/>
            <a:ext cx="1285103" cy="370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6F79FD-E197-8A4B-241F-DE908EC4BDB1}"/>
              </a:ext>
            </a:extLst>
          </p:cNvPr>
          <p:cNvSpPr/>
          <p:nvPr/>
        </p:nvSpPr>
        <p:spPr>
          <a:xfrm>
            <a:off x="1547846" y="3509671"/>
            <a:ext cx="1285103" cy="6192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851EA8-0529-37C7-A79A-CEFB2B735971}"/>
              </a:ext>
            </a:extLst>
          </p:cNvPr>
          <p:cNvSpPr/>
          <p:nvPr/>
        </p:nvSpPr>
        <p:spPr>
          <a:xfrm>
            <a:off x="3504334" y="4105589"/>
            <a:ext cx="1285103" cy="201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F391E4-2272-49A7-BF28-D192F78FA42C}"/>
              </a:ext>
            </a:extLst>
          </p:cNvPr>
          <p:cNvSpPr/>
          <p:nvPr/>
        </p:nvSpPr>
        <p:spPr>
          <a:xfrm>
            <a:off x="1547846" y="3153288"/>
            <a:ext cx="1285103" cy="3708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A48CBEC-7F57-5620-F5D2-9AD5F5A62388}"/>
              </a:ext>
            </a:extLst>
          </p:cNvPr>
          <p:cNvSpPr/>
          <p:nvPr/>
        </p:nvSpPr>
        <p:spPr>
          <a:xfrm>
            <a:off x="1547846" y="2951688"/>
            <a:ext cx="1285103" cy="2016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3725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95B08C-0835-0781-3996-E22383CD6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26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2AE5A3-67AD-C44A-F259-F4F5D88EA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Obligationer – pris, ränta &amp; duration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22E750-938E-DD2E-C0CD-2720AEC6367B}"/>
              </a:ext>
            </a:extLst>
          </p:cNvPr>
          <p:cNvSpPr/>
          <p:nvPr/>
        </p:nvSpPr>
        <p:spPr>
          <a:xfrm>
            <a:off x="766763" y="2935705"/>
            <a:ext cx="1359569" cy="4932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4490C8-E945-A917-D4E1-D4C0DA18679E}"/>
              </a:ext>
            </a:extLst>
          </p:cNvPr>
          <p:cNvSpPr/>
          <p:nvPr/>
        </p:nvSpPr>
        <p:spPr>
          <a:xfrm>
            <a:off x="2663743" y="2935705"/>
            <a:ext cx="1359569" cy="4932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590F7-C0A1-BDC8-D0D6-35CD244F9D97}"/>
              </a:ext>
            </a:extLst>
          </p:cNvPr>
          <p:cNvSpPr/>
          <p:nvPr/>
        </p:nvSpPr>
        <p:spPr>
          <a:xfrm>
            <a:off x="4560723" y="2935705"/>
            <a:ext cx="1359569" cy="4932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8FF3D7-4CA0-9D41-D5C7-210E244B7DF9}"/>
              </a:ext>
            </a:extLst>
          </p:cNvPr>
          <p:cNvSpPr/>
          <p:nvPr/>
        </p:nvSpPr>
        <p:spPr>
          <a:xfrm>
            <a:off x="6457703" y="2935705"/>
            <a:ext cx="1359569" cy="4932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09EB26-FADA-4587-3B0F-1EEE7BEB9060}"/>
              </a:ext>
            </a:extLst>
          </p:cNvPr>
          <p:cNvSpPr/>
          <p:nvPr/>
        </p:nvSpPr>
        <p:spPr>
          <a:xfrm>
            <a:off x="8414841" y="956091"/>
            <a:ext cx="1359569" cy="4932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E125FA-60B3-4146-8B54-A720501590F7}"/>
              </a:ext>
            </a:extLst>
          </p:cNvPr>
          <p:cNvSpPr/>
          <p:nvPr/>
        </p:nvSpPr>
        <p:spPr>
          <a:xfrm>
            <a:off x="8414841" y="1449386"/>
            <a:ext cx="1359569" cy="19796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100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55230D5-EA80-ED50-9EF3-7C5D7B5FB8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79689"/>
              </p:ext>
            </p:extLst>
          </p:nvPr>
        </p:nvGraphicFramePr>
        <p:xfrm>
          <a:off x="10092258" y="2316480"/>
          <a:ext cx="1967623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6380">
                  <a:extLst>
                    <a:ext uri="{9D8B030D-6E8A-4147-A177-3AD203B41FA5}">
                      <a16:colId xmlns:a16="http://schemas.microsoft.com/office/drawing/2014/main" val="1050340614"/>
                    </a:ext>
                  </a:extLst>
                </a:gridCol>
                <a:gridCol w="911243">
                  <a:extLst>
                    <a:ext uri="{9D8B030D-6E8A-4147-A177-3AD203B41FA5}">
                      <a16:colId xmlns:a16="http://schemas.microsoft.com/office/drawing/2014/main" val="42066601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Ränta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232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Kupong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928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Pris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100 kr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676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5510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95B08C-0835-0781-3996-E22383CD6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27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2AE5A3-67AD-C44A-F259-F4F5D88EA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Obligationer, pris, ränta &amp; duration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22E750-938E-DD2E-C0CD-2720AEC6367B}"/>
              </a:ext>
            </a:extLst>
          </p:cNvPr>
          <p:cNvSpPr/>
          <p:nvPr/>
        </p:nvSpPr>
        <p:spPr>
          <a:xfrm>
            <a:off x="766763" y="2935705"/>
            <a:ext cx="1359569" cy="4932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4490C8-E945-A917-D4E1-D4C0DA18679E}"/>
              </a:ext>
            </a:extLst>
          </p:cNvPr>
          <p:cNvSpPr/>
          <p:nvPr/>
        </p:nvSpPr>
        <p:spPr>
          <a:xfrm>
            <a:off x="2663743" y="2935705"/>
            <a:ext cx="1359569" cy="4932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590F7-C0A1-BDC8-D0D6-35CD244F9D97}"/>
              </a:ext>
            </a:extLst>
          </p:cNvPr>
          <p:cNvSpPr/>
          <p:nvPr/>
        </p:nvSpPr>
        <p:spPr>
          <a:xfrm>
            <a:off x="4560723" y="2935705"/>
            <a:ext cx="1359569" cy="4932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8FF3D7-4CA0-9D41-D5C7-210E244B7DF9}"/>
              </a:ext>
            </a:extLst>
          </p:cNvPr>
          <p:cNvSpPr/>
          <p:nvPr/>
        </p:nvSpPr>
        <p:spPr>
          <a:xfrm>
            <a:off x="6457703" y="2935705"/>
            <a:ext cx="1359569" cy="4932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09EB26-FADA-4587-3B0F-1EEE7BEB9060}"/>
              </a:ext>
            </a:extLst>
          </p:cNvPr>
          <p:cNvSpPr/>
          <p:nvPr/>
        </p:nvSpPr>
        <p:spPr>
          <a:xfrm>
            <a:off x="8414841" y="956091"/>
            <a:ext cx="1359569" cy="4932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E125FA-60B3-4146-8B54-A720501590F7}"/>
              </a:ext>
            </a:extLst>
          </p:cNvPr>
          <p:cNvSpPr/>
          <p:nvPr/>
        </p:nvSpPr>
        <p:spPr>
          <a:xfrm>
            <a:off x="8414841" y="1449386"/>
            <a:ext cx="1359569" cy="19796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100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55230D5-EA80-ED50-9EF3-7C5D7B5FB8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248098"/>
              </p:ext>
            </p:extLst>
          </p:nvPr>
        </p:nvGraphicFramePr>
        <p:xfrm>
          <a:off x="10092258" y="2316480"/>
          <a:ext cx="1967623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6380">
                  <a:extLst>
                    <a:ext uri="{9D8B030D-6E8A-4147-A177-3AD203B41FA5}">
                      <a16:colId xmlns:a16="http://schemas.microsoft.com/office/drawing/2014/main" val="1050340614"/>
                    </a:ext>
                  </a:extLst>
                </a:gridCol>
                <a:gridCol w="911243">
                  <a:extLst>
                    <a:ext uri="{9D8B030D-6E8A-4147-A177-3AD203B41FA5}">
                      <a16:colId xmlns:a16="http://schemas.microsoft.com/office/drawing/2014/main" val="42066601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Ränta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dirty="0">
                          <a:solidFill>
                            <a:srgbClr val="C9364F"/>
                          </a:solidFill>
                        </a:rPr>
                        <a:t>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232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Kupong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928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Pris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dirty="0">
                          <a:solidFill>
                            <a:srgbClr val="C00000"/>
                          </a:solidFill>
                        </a:rPr>
                        <a:t>≈95 kr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676298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63C0588E-15DF-E08A-61F7-92CFC99E561F}"/>
              </a:ext>
            </a:extLst>
          </p:cNvPr>
          <p:cNvSpPr/>
          <p:nvPr/>
        </p:nvSpPr>
        <p:spPr>
          <a:xfrm>
            <a:off x="798845" y="5747091"/>
            <a:ext cx="1359569" cy="493295"/>
          </a:xfrm>
          <a:prstGeom prst="rect">
            <a:avLst/>
          </a:prstGeom>
          <a:solidFill>
            <a:srgbClr val="F99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BD84CB-838E-70FC-D60D-2CDAF9C86BAC}"/>
              </a:ext>
            </a:extLst>
          </p:cNvPr>
          <p:cNvSpPr/>
          <p:nvPr/>
        </p:nvSpPr>
        <p:spPr>
          <a:xfrm>
            <a:off x="2695825" y="5747091"/>
            <a:ext cx="1359569" cy="493295"/>
          </a:xfrm>
          <a:prstGeom prst="rect">
            <a:avLst/>
          </a:prstGeom>
          <a:solidFill>
            <a:srgbClr val="F99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3586CD-6097-A882-EBFF-E270A944A8F4}"/>
              </a:ext>
            </a:extLst>
          </p:cNvPr>
          <p:cNvSpPr/>
          <p:nvPr/>
        </p:nvSpPr>
        <p:spPr>
          <a:xfrm>
            <a:off x="4592805" y="5747091"/>
            <a:ext cx="1359569" cy="493295"/>
          </a:xfrm>
          <a:prstGeom prst="rect">
            <a:avLst/>
          </a:prstGeom>
          <a:solidFill>
            <a:srgbClr val="F99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E33F10-07F9-0D38-02D9-F2139AF45D0E}"/>
              </a:ext>
            </a:extLst>
          </p:cNvPr>
          <p:cNvSpPr/>
          <p:nvPr/>
        </p:nvSpPr>
        <p:spPr>
          <a:xfrm>
            <a:off x="6489785" y="5747091"/>
            <a:ext cx="1359569" cy="493295"/>
          </a:xfrm>
          <a:prstGeom prst="rect">
            <a:avLst/>
          </a:prstGeom>
          <a:solidFill>
            <a:srgbClr val="F99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8F9DA1-617B-CF92-BBF7-D47DE9BDD255}"/>
              </a:ext>
            </a:extLst>
          </p:cNvPr>
          <p:cNvSpPr/>
          <p:nvPr/>
        </p:nvSpPr>
        <p:spPr>
          <a:xfrm>
            <a:off x="8446923" y="3767477"/>
            <a:ext cx="1359569" cy="493295"/>
          </a:xfrm>
          <a:prstGeom prst="rect">
            <a:avLst/>
          </a:prstGeom>
          <a:solidFill>
            <a:srgbClr val="F99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626841-4595-C838-2130-B47C50005668}"/>
              </a:ext>
            </a:extLst>
          </p:cNvPr>
          <p:cNvSpPr/>
          <p:nvPr/>
        </p:nvSpPr>
        <p:spPr>
          <a:xfrm>
            <a:off x="8446923" y="4260772"/>
            <a:ext cx="1359569" cy="1979614"/>
          </a:xfrm>
          <a:prstGeom prst="rect">
            <a:avLst/>
          </a:prstGeom>
          <a:solidFill>
            <a:srgbClr val="F99B8F"/>
          </a:solidFill>
          <a:ln>
            <a:solidFill>
              <a:srgbClr val="C936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100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7B972A9-D238-E25D-AE49-6A2F9F585B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793315"/>
              </p:ext>
            </p:extLst>
          </p:nvPr>
        </p:nvGraphicFramePr>
        <p:xfrm>
          <a:off x="10124340" y="5127866"/>
          <a:ext cx="1967623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6380">
                  <a:extLst>
                    <a:ext uri="{9D8B030D-6E8A-4147-A177-3AD203B41FA5}">
                      <a16:colId xmlns:a16="http://schemas.microsoft.com/office/drawing/2014/main" val="1050340614"/>
                    </a:ext>
                  </a:extLst>
                </a:gridCol>
                <a:gridCol w="911243">
                  <a:extLst>
                    <a:ext uri="{9D8B030D-6E8A-4147-A177-3AD203B41FA5}">
                      <a16:colId xmlns:a16="http://schemas.microsoft.com/office/drawing/2014/main" val="42066601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Ränta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232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Kupong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928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Pris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100 kr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676298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A296E25A-BFDB-AF48-E20D-4D6919B32168}"/>
              </a:ext>
            </a:extLst>
          </p:cNvPr>
          <p:cNvSpPr/>
          <p:nvPr/>
        </p:nvSpPr>
        <p:spPr>
          <a:xfrm>
            <a:off x="798845" y="5510464"/>
            <a:ext cx="1359569" cy="236628"/>
          </a:xfrm>
          <a:prstGeom prst="rect">
            <a:avLst/>
          </a:prstGeom>
          <a:solidFill>
            <a:srgbClr val="C93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06AE95-592A-B319-29A4-57A57CD79DE1}"/>
              </a:ext>
            </a:extLst>
          </p:cNvPr>
          <p:cNvSpPr/>
          <p:nvPr/>
        </p:nvSpPr>
        <p:spPr>
          <a:xfrm>
            <a:off x="2695825" y="5532525"/>
            <a:ext cx="1359569" cy="236628"/>
          </a:xfrm>
          <a:prstGeom prst="rect">
            <a:avLst/>
          </a:prstGeom>
          <a:solidFill>
            <a:srgbClr val="C93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D09A85-0886-C512-6050-7A18FF2E8AA8}"/>
              </a:ext>
            </a:extLst>
          </p:cNvPr>
          <p:cNvSpPr/>
          <p:nvPr/>
        </p:nvSpPr>
        <p:spPr>
          <a:xfrm>
            <a:off x="4592804" y="5515685"/>
            <a:ext cx="1359569" cy="236628"/>
          </a:xfrm>
          <a:prstGeom prst="rect">
            <a:avLst/>
          </a:prstGeom>
          <a:solidFill>
            <a:srgbClr val="C93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DF364F-EDB4-DC86-C6D7-E212455BA896}"/>
              </a:ext>
            </a:extLst>
          </p:cNvPr>
          <p:cNvSpPr/>
          <p:nvPr/>
        </p:nvSpPr>
        <p:spPr>
          <a:xfrm>
            <a:off x="6489785" y="5510464"/>
            <a:ext cx="1359569" cy="236628"/>
          </a:xfrm>
          <a:prstGeom prst="rect">
            <a:avLst/>
          </a:prstGeom>
          <a:solidFill>
            <a:srgbClr val="C93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412033-EF23-43CC-B018-581785928504}"/>
              </a:ext>
            </a:extLst>
          </p:cNvPr>
          <p:cNvSpPr/>
          <p:nvPr/>
        </p:nvSpPr>
        <p:spPr>
          <a:xfrm>
            <a:off x="8446923" y="3536874"/>
            <a:ext cx="1359569" cy="236628"/>
          </a:xfrm>
          <a:prstGeom prst="rect">
            <a:avLst/>
          </a:prstGeom>
          <a:solidFill>
            <a:srgbClr val="C936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70699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8236A02-21C8-C69C-C4C4-899D37472AF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66" y="960582"/>
            <a:ext cx="11157525" cy="55787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984E31-2D99-B9AB-1C44-552BDE0CC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28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D2F685-A8C0-8322-E208-97FB210FD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Ränta och nuvärde</a:t>
            </a:r>
          </a:p>
        </p:txBody>
      </p:sp>
    </p:spTree>
    <p:extLst>
      <p:ext uri="{BB962C8B-B14F-4D97-AF65-F5344CB8AC3E}">
        <p14:creationId xmlns:p14="http://schemas.microsoft.com/office/powerpoint/2010/main" val="514021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8236A02-21C8-C69C-C4C4-899D37472AF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66" y="960582"/>
            <a:ext cx="11157525" cy="55787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984E31-2D99-B9AB-1C44-552BDE0CC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29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D2F685-A8C0-8322-E208-97FB210FD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Ränta och nuvärde</a:t>
            </a:r>
          </a:p>
        </p:txBody>
      </p:sp>
    </p:spTree>
    <p:extLst>
      <p:ext uri="{BB962C8B-B14F-4D97-AF65-F5344CB8AC3E}">
        <p14:creationId xmlns:p14="http://schemas.microsoft.com/office/powerpoint/2010/main" val="2313829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EAC2CA00-7A6B-43D4-DA0B-CDC67D0227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4" y="1592263"/>
            <a:ext cx="10436945" cy="4389437"/>
          </a:xfrm>
        </p:spPr>
        <p:txBody>
          <a:bodyPr/>
          <a:lstStyle/>
          <a:p>
            <a:r>
              <a:rPr lang="sv-SE" sz="2400" dirty="0"/>
              <a:t>2007 filosofie doktor i matematisk statistik vid Stockholms universitet:</a:t>
            </a:r>
            <a:br>
              <a:rPr lang="sv-SE" sz="2400" dirty="0"/>
            </a:br>
            <a:r>
              <a:rPr lang="sv-SE" sz="2400" dirty="0"/>
              <a:t>Avhandling om stokastiska processer för att modellera biologiska system</a:t>
            </a:r>
          </a:p>
          <a:p>
            <a:pPr marL="0" indent="0">
              <a:buNone/>
            </a:pPr>
            <a:endParaRPr lang="sv-SE" sz="2400" dirty="0"/>
          </a:p>
          <a:p>
            <a:r>
              <a:rPr lang="sv-SE" sz="2400" dirty="0"/>
              <a:t>Från 2009 finansmatematiker och tidvis ränteförvaltare på Afa Försäkring</a:t>
            </a:r>
          </a:p>
          <a:p>
            <a:pPr marL="0" indent="0">
              <a:buNone/>
            </a:pPr>
            <a:endParaRPr lang="sv-SE" sz="2400" dirty="0"/>
          </a:p>
          <a:p>
            <a:r>
              <a:rPr lang="sv-SE" sz="2400" dirty="0"/>
              <a:t>2010 docent i matematisk statistik</a:t>
            </a:r>
          </a:p>
          <a:p>
            <a:endParaRPr lang="sv-SE" sz="2400" dirty="0"/>
          </a:p>
          <a:p>
            <a:r>
              <a:rPr lang="sv-SE" sz="2400" dirty="0"/>
              <a:t>2015–2018 adjungerad professor i försäkringsmatematik</a:t>
            </a:r>
          </a:p>
          <a:p>
            <a:endParaRPr lang="sv-SE" sz="2400" dirty="0"/>
          </a:p>
          <a:p>
            <a:endParaRPr lang="sv-SE" sz="2400" dirty="0"/>
          </a:p>
          <a:p>
            <a:pPr marL="0" indent="0">
              <a:buNone/>
            </a:pPr>
            <a:endParaRPr lang="sv-SE" sz="2400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F44CCF4E-1034-43CB-19AB-03C6AAE63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</a:t>
            </a:fld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1C8F1CC9-B36F-BB66-A48F-4EC4997D7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Om mig</a:t>
            </a:r>
          </a:p>
        </p:txBody>
      </p:sp>
    </p:spTree>
    <p:extLst>
      <p:ext uri="{BB962C8B-B14F-4D97-AF65-F5344CB8AC3E}">
        <p14:creationId xmlns:p14="http://schemas.microsoft.com/office/powerpoint/2010/main" val="34931036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8236A02-21C8-C69C-C4C4-899D37472AF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66" y="960582"/>
            <a:ext cx="11157525" cy="55787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984E31-2D99-B9AB-1C44-552BDE0CC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30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D2F685-A8C0-8322-E208-97FB210FD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Ränta och nuvärde</a:t>
            </a:r>
          </a:p>
        </p:txBody>
      </p:sp>
    </p:spTree>
    <p:extLst>
      <p:ext uri="{BB962C8B-B14F-4D97-AF65-F5344CB8AC3E}">
        <p14:creationId xmlns:p14="http://schemas.microsoft.com/office/powerpoint/2010/main" val="3719557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9B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B54F98-F0E0-B1C1-5E71-9A4405FF4A6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sz="2400" dirty="0"/>
              <a:t>Vissa utbetalningar skrivs upp i takt med inflation</a:t>
            </a:r>
          </a:p>
          <a:p>
            <a:endParaRPr lang="sv-SE" sz="2400" dirty="0"/>
          </a:p>
          <a:p>
            <a:r>
              <a:rPr lang="sv-SE" sz="2400" dirty="0"/>
              <a:t>Matchas med realobligationer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EC2C14-6CBC-8002-97F4-E5BB94497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31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610C0D-3378-4771-5048-F0C3C4FA9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Indexering</a:t>
            </a:r>
          </a:p>
        </p:txBody>
      </p:sp>
    </p:spTree>
    <p:extLst>
      <p:ext uri="{BB962C8B-B14F-4D97-AF65-F5344CB8AC3E}">
        <p14:creationId xmlns:p14="http://schemas.microsoft.com/office/powerpoint/2010/main" val="1562226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9F0D6-E848-3C80-4B98-AF34C8C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32</a:t>
            </a:fld>
            <a:endParaRPr lang="sv-S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4F86FA6-3C40-BFD9-2674-E4F0C21C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Avkastning med naturlig hävstång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A11028-155C-1360-22AA-AE67EF14C360}"/>
              </a:ext>
            </a:extLst>
          </p:cNvPr>
          <p:cNvCxnSpPr>
            <a:cxnSpLocks/>
          </p:cNvCxnSpPr>
          <p:nvPr/>
        </p:nvCxnSpPr>
        <p:spPr>
          <a:xfrm>
            <a:off x="766763" y="5981700"/>
            <a:ext cx="109124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39660F0-5898-92A3-4491-77769DC08593}"/>
              </a:ext>
            </a:extLst>
          </p:cNvPr>
          <p:cNvSpPr/>
          <p:nvPr/>
        </p:nvSpPr>
        <p:spPr>
          <a:xfrm>
            <a:off x="2627313" y="1592264"/>
            <a:ext cx="3468687" cy="43894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A49BD8-D9C6-7C49-A30F-E58C82A67D6B}"/>
              </a:ext>
            </a:extLst>
          </p:cNvPr>
          <p:cNvSpPr/>
          <p:nvPr/>
        </p:nvSpPr>
        <p:spPr>
          <a:xfrm>
            <a:off x="6351588" y="3429000"/>
            <a:ext cx="3468687" cy="255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DEAD2-C826-7BC5-7000-CEE717C65CCD}"/>
              </a:ext>
            </a:extLst>
          </p:cNvPr>
          <p:cNvSpPr txBox="1"/>
          <p:nvPr/>
        </p:nvSpPr>
        <p:spPr>
          <a:xfrm>
            <a:off x="3802144" y="6135504"/>
            <a:ext cx="1119024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Tillgångar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3B676F-E0CB-7FCA-1225-BF87F0BC6B2D}"/>
              </a:ext>
            </a:extLst>
          </p:cNvPr>
          <p:cNvSpPr txBox="1"/>
          <p:nvPr/>
        </p:nvSpPr>
        <p:spPr>
          <a:xfrm>
            <a:off x="7650715" y="6128742"/>
            <a:ext cx="870431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Skulder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B5BED5E2-2814-2606-55A4-7E2A6A22A0C2}"/>
              </a:ext>
            </a:extLst>
          </p:cNvPr>
          <p:cNvSpPr/>
          <p:nvPr/>
        </p:nvSpPr>
        <p:spPr>
          <a:xfrm>
            <a:off x="6351588" y="1592264"/>
            <a:ext cx="221674" cy="183673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7ACA0D-3C90-9835-FCAE-1070DE677ECD}"/>
              </a:ext>
            </a:extLst>
          </p:cNvPr>
          <p:cNvSpPr txBox="1"/>
          <p:nvPr/>
        </p:nvSpPr>
        <p:spPr>
          <a:xfrm>
            <a:off x="6726805" y="2356742"/>
            <a:ext cx="4025333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accent1"/>
                </a:solidFill>
              </a:rPr>
              <a:t>Vill få avkastning på detta överskott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F8105907-CAA7-775A-B9AA-4A107BB2546C}"/>
              </a:ext>
            </a:extLst>
          </p:cNvPr>
          <p:cNvSpPr/>
          <p:nvPr/>
        </p:nvSpPr>
        <p:spPr>
          <a:xfrm>
            <a:off x="9965026" y="3429002"/>
            <a:ext cx="221674" cy="2552698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514E57-CF29-F3B5-4CE3-BAA08A95068D}"/>
              </a:ext>
            </a:extLst>
          </p:cNvPr>
          <p:cNvSpPr txBox="1"/>
          <p:nvPr/>
        </p:nvSpPr>
        <p:spPr>
          <a:xfrm>
            <a:off x="10333681" y="4551461"/>
            <a:ext cx="1176604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accent1"/>
                </a:solidFill>
              </a:rPr>
              <a:t>”Belåning”</a:t>
            </a:r>
          </a:p>
        </p:txBody>
      </p:sp>
    </p:spTree>
    <p:extLst>
      <p:ext uri="{BB962C8B-B14F-4D97-AF65-F5344CB8AC3E}">
        <p14:creationId xmlns:p14="http://schemas.microsoft.com/office/powerpoint/2010/main" val="940624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9F0D6-E848-3C80-4B98-AF34C8C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33</a:t>
            </a:fld>
            <a:endParaRPr lang="sv-S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4F86FA6-3C40-BFD9-2674-E4F0C21C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Avkastning med naturlig hävstång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A11028-155C-1360-22AA-AE67EF14C360}"/>
              </a:ext>
            </a:extLst>
          </p:cNvPr>
          <p:cNvCxnSpPr>
            <a:cxnSpLocks/>
          </p:cNvCxnSpPr>
          <p:nvPr/>
        </p:nvCxnSpPr>
        <p:spPr>
          <a:xfrm>
            <a:off x="766763" y="5981700"/>
            <a:ext cx="109124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39660F0-5898-92A3-4491-77769DC08593}"/>
              </a:ext>
            </a:extLst>
          </p:cNvPr>
          <p:cNvSpPr/>
          <p:nvPr/>
        </p:nvSpPr>
        <p:spPr>
          <a:xfrm>
            <a:off x="2627313" y="1592264"/>
            <a:ext cx="3468687" cy="26012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chemeClr val="accent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A49BD8-D9C6-7C49-A30F-E58C82A67D6B}"/>
              </a:ext>
            </a:extLst>
          </p:cNvPr>
          <p:cNvSpPr/>
          <p:nvPr/>
        </p:nvSpPr>
        <p:spPr>
          <a:xfrm>
            <a:off x="6351588" y="3429000"/>
            <a:ext cx="3468687" cy="255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DEAD2-C826-7BC5-7000-CEE717C65CCD}"/>
              </a:ext>
            </a:extLst>
          </p:cNvPr>
          <p:cNvSpPr txBox="1"/>
          <p:nvPr/>
        </p:nvSpPr>
        <p:spPr>
          <a:xfrm>
            <a:off x="3802144" y="6135504"/>
            <a:ext cx="1119024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Tillgångar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3B676F-E0CB-7FCA-1225-BF87F0BC6B2D}"/>
              </a:ext>
            </a:extLst>
          </p:cNvPr>
          <p:cNvSpPr txBox="1"/>
          <p:nvPr/>
        </p:nvSpPr>
        <p:spPr>
          <a:xfrm>
            <a:off x="7650715" y="6128742"/>
            <a:ext cx="870431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Skulder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B5BED5E2-2814-2606-55A4-7E2A6A22A0C2}"/>
              </a:ext>
            </a:extLst>
          </p:cNvPr>
          <p:cNvSpPr/>
          <p:nvPr/>
        </p:nvSpPr>
        <p:spPr>
          <a:xfrm>
            <a:off x="6351588" y="1592264"/>
            <a:ext cx="221674" cy="183673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7ACA0D-3C90-9835-FCAE-1070DE677ECD}"/>
              </a:ext>
            </a:extLst>
          </p:cNvPr>
          <p:cNvSpPr txBox="1"/>
          <p:nvPr/>
        </p:nvSpPr>
        <p:spPr>
          <a:xfrm>
            <a:off x="6726805" y="2356742"/>
            <a:ext cx="4025333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accent1"/>
                </a:solidFill>
              </a:rPr>
              <a:t>Vill få avkastning på detta överskott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F8105907-CAA7-775A-B9AA-4A107BB2546C}"/>
              </a:ext>
            </a:extLst>
          </p:cNvPr>
          <p:cNvSpPr/>
          <p:nvPr/>
        </p:nvSpPr>
        <p:spPr>
          <a:xfrm>
            <a:off x="9965026" y="3429002"/>
            <a:ext cx="221674" cy="76447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514E57-CF29-F3B5-4CE3-BAA08A95068D}"/>
              </a:ext>
            </a:extLst>
          </p:cNvPr>
          <p:cNvSpPr txBox="1"/>
          <p:nvPr/>
        </p:nvSpPr>
        <p:spPr>
          <a:xfrm>
            <a:off x="10331451" y="3657352"/>
            <a:ext cx="1176604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accent1"/>
                </a:solidFill>
              </a:rPr>
              <a:t>”Belåning”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925838-F991-091C-6F06-3BA72B9B1B5F}"/>
              </a:ext>
            </a:extLst>
          </p:cNvPr>
          <p:cNvSpPr/>
          <p:nvPr/>
        </p:nvSpPr>
        <p:spPr>
          <a:xfrm>
            <a:off x="2627312" y="4193478"/>
            <a:ext cx="3468687" cy="17882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DD0EEE-5685-53D2-0227-4375947C6243}"/>
              </a:ext>
            </a:extLst>
          </p:cNvPr>
          <p:cNvSpPr txBox="1"/>
          <p:nvPr/>
        </p:nvSpPr>
        <p:spPr>
          <a:xfrm>
            <a:off x="3590610" y="2738982"/>
            <a:ext cx="154208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accent2"/>
                </a:solidFill>
              </a:rPr>
              <a:t>Risktillgångar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32C4FB-1772-92CA-AF36-F1DA376BAFBE}"/>
              </a:ext>
            </a:extLst>
          </p:cNvPr>
          <p:cNvSpPr txBox="1"/>
          <p:nvPr/>
        </p:nvSpPr>
        <p:spPr>
          <a:xfrm>
            <a:off x="3028758" y="4933698"/>
            <a:ext cx="2665794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accent1"/>
                </a:solidFill>
              </a:rPr>
              <a:t>Matchande obligationer</a:t>
            </a:r>
          </a:p>
        </p:txBody>
      </p:sp>
    </p:spTree>
    <p:extLst>
      <p:ext uri="{BB962C8B-B14F-4D97-AF65-F5344CB8AC3E}">
        <p14:creationId xmlns:p14="http://schemas.microsoft.com/office/powerpoint/2010/main" val="8779301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1F9C962A-16AE-6A1F-1240-EF33FD6B0F0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402" y="825898"/>
            <a:ext cx="10909660" cy="545482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CCD1FB-CA68-ACBF-B0D1-516BA799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34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F93631-E886-EBA6-24BB-B4F08BF4B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Svensk </a:t>
            </a:r>
            <a:r>
              <a:rPr lang="sv-SE" u="sng" dirty="0"/>
              <a:t>real</a:t>
            </a:r>
            <a:r>
              <a:rPr lang="sv-SE" dirty="0"/>
              <a:t> totalavkastning</a:t>
            </a:r>
          </a:p>
        </p:txBody>
      </p:sp>
    </p:spTree>
    <p:extLst>
      <p:ext uri="{BB962C8B-B14F-4D97-AF65-F5344CB8AC3E}">
        <p14:creationId xmlns:p14="http://schemas.microsoft.com/office/powerpoint/2010/main" val="31764781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1F9C962A-16AE-6A1F-1240-EF33FD6B0F0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170" y="1403171"/>
            <a:ext cx="10909660" cy="545482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CCD1FB-CA68-ACBF-B0D1-516BA799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35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F93631-E886-EBA6-24BB-B4F08BF4B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Reala </a:t>
            </a:r>
            <a:r>
              <a:rPr lang="sv-SE" dirty="0" err="1"/>
              <a:t>drawdowns</a:t>
            </a:r>
            <a:r>
              <a:rPr lang="sv-SE" dirty="0"/>
              <a:t> för svenska aktier</a:t>
            </a:r>
          </a:p>
        </p:txBody>
      </p:sp>
    </p:spTree>
    <p:extLst>
      <p:ext uri="{BB962C8B-B14F-4D97-AF65-F5344CB8AC3E}">
        <p14:creationId xmlns:p14="http://schemas.microsoft.com/office/powerpoint/2010/main" val="34836683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1F9C962A-16AE-6A1F-1240-EF33FD6B0F0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323" y="826733"/>
            <a:ext cx="11222739" cy="5609786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CCD1FB-CA68-ACBF-B0D1-516BA799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36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F93631-E886-EBA6-24BB-B4F08BF4B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Effektiv front – diversifiering</a:t>
            </a:r>
          </a:p>
        </p:txBody>
      </p:sp>
    </p:spTree>
    <p:extLst>
      <p:ext uri="{BB962C8B-B14F-4D97-AF65-F5344CB8AC3E}">
        <p14:creationId xmlns:p14="http://schemas.microsoft.com/office/powerpoint/2010/main" val="42265520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1F9C962A-16AE-6A1F-1240-EF33FD6B0F0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323" y="826733"/>
            <a:ext cx="11222739" cy="5609786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CCD1FB-CA68-ACBF-B0D1-516BA799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37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F93631-E886-EBA6-24BB-B4F08BF4B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Effektiv front – diversifiering</a:t>
            </a:r>
          </a:p>
        </p:txBody>
      </p:sp>
    </p:spTree>
    <p:extLst>
      <p:ext uri="{BB962C8B-B14F-4D97-AF65-F5344CB8AC3E}">
        <p14:creationId xmlns:p14="http://schemas.microsoft.com/office/powerpoint/2010/main" val="35781464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1F9C962A-16AE-6A1F-1240-EF33FD6B0F0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323" y="826733"/>
            <a:ext cx="11222739" cy="5609786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CCD1FB-CA68-ACBF-B0D1-516BA799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38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F93631-E886-EBA6-24BB-B4F08BF4B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Effektiv front – diversifiering</a:t>
            </a:r>
          </a:p>
        </p:txBody>
      </p:sp>
    </p:spTree>
    <p:extLst>
      <p:ext uri="{BB962C8B-B14F-4D97-AF65-F5344CB8AC3E}">
        <p14:creationId xmlns:p14="http://schemas.microsoft.com/office/powerpoint/2010/main" val="14048804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9B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B54F98-F0E0-B1C1-5E71-9A4405FF4A6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sz="2400" dirty="0"/>
              <a:t>Vi har ingen matematisk nyttofunktion, utan kvalitativa mål:</a:t>
            </a:r>
          </a:p>
          <a:p>
            <a:pPr lvl="1"/>
            <a:r>
              <a:rPr lang="sv-SE" sz="2200" dirty="0"/>
              <a:t>Alltid solventa</a:t>
            </a:r>
          </a:p>
          <a:p>
            <a:pPr lvl="1"/>
            <a:r>
              <a:rPr lang="sv-SE" sz="2200" dirty="0"/>
              <a:t>Hög avkastningsfinansiering</a:t>
            </a:r>
          </a:p>
          <a:p>
            <a:pPr lvl="1"/>
            <a:r>
              <a:rPr lang="sv-SE" sz="2200" dirty="0"/>
              <a:t>Stabil premie</a:t>
            </a:r>
          </a:p>
          <a:p>
            <a:pPr marL="252000" lvl="1" indent="0">
              <a:buNone/>
            </a:pPr>
            <a:endParaRPr lang="sv-SE" sz="2200" dirty="0"/>
          </a:p>
          <a:p>
            <a:r>
              <a:rPr lang="sv-SE" sz="2400" dirty="0"/>
              <a:t>Likviditet</a:t>
            </a:r>
          </a:p>
          <a:p>
            <a:endParaRPr lang="sv-SE" sz="2400" dirty="0"/>
          </a:p>
          <a:p>
            <a:r>
              <a:rPr lang="sv-SE" sz="2400" dirty="0"/>
              <a:t>Aktuellt utgångsläge</a:t>
            </a:r>
          </a:p>
          <a:p>
            <a:endParaRPr lang="sv-SE" sz="2400" dirty="0"/>
          </a:p>
          <a:p>
            <a:r>
              <a:rPr lang="sv-SE" sz="2400" dirty="0"/>
              <a:t>Okänd fördelning för avkastningar</a:t>
            </a:r>
          </a:p>
          <a:p>
            <a:endParaRPr lang="sv-SE" sz="2400" dirty="0"/>
          </a:p>
          <a:p>
            <a:endParaRPr lang="sv-SE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EC2C14-6CBC-8002-97F4-E5BB94497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39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6610C0D-3378-4771-5048-F0C3C4FA9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Komplikationer även utan regelverk</a:t>
            </a:r>
          </a:p>
        </p:txBody>
      </p:sp>
    </p:spTree>
    <p:extLst>
      <p:ext uri="{BB962C8B-B14F-4D97-AF65-F5344CB8AC3E}">
        <p14:creationId xmlns:p14="http://schemas.microsoft.com/office/powerpoint/2010/main" val="3545740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EAC2CA00-7A6B-43D4-DA0B-CDC67D02271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sz="2400" dirty="0"/>
              <a:t>Kollektivavtalade försäkringar:</a:t>
            </a:r>
          </a:p>
          <a:p>
            <a:pPr lvl="1"/>
            <a:r>
              <a:rPr lang="sv-SE" sz="2200" dirty="0"/>
              <a:t>Sjukförsäkring</a:t>
            </a:r>
          </a:p>
          <a:p>
            <a:pPr lvl="1"/>
            <a:r>
              <a:rPr lang="sv-SE" sz="2200" dirty="0"/>
              <a:t>Arbetsskador</a:t>
            </a:r>
          </a:p>
          <a:p>
            <a:pPr lvl="1"/>
            <a:r>
              <a:rPr lang="sv-SE" sz="2200" dirty="0"/>
              <a:t>Dödsfall, arbetsbrist, föräldraledighet, premiebefrielse</a:t>
            </a:r>
          </a:p>
          <a:p>
            <a:pPr lvl="1"/>
            <a:endParaRPr lang="sv-SE" sz="2200" dirty="0"/>
          </a:p>
          <a:p>
            <a:r>
              <a:rPr lang="sv-SE" sz="2400" dirty="0"/>
              <a:t>Ägs av Svenskt Näringsliv, LO och PTK</a:t>
            </a:r>
          </a:p>
          <a:p>
            <a:endParaRPr lang="sv-SE" sz="2400" dirty="0"/>
          </a:p>
          <a:p>
            <a:r>
              <a:rPr lang="sv-SE" sz="2400" dirty="0"/>
              <a:t>5 miljoner försäkrade</a:t>
            </a:r>
          </a:p>
          <a:p>
            <a:endParaRPr lang="sv-SE" sz="2400" dirty="0"/>
          </a:p>
          <a:p>
            <a:r>
              <a:rPr lang="sv-SE" sz="2400" dirty="0"/>
              <a:t>200 miljarder kr i förvaltat kapital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F44CCF4E-1034-43CB-19AB-03C6AAE63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1C8F1CC9-B36F-BB66-A48F-4EC4997D7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Om Afa Försäkring</a:t>
            </a:r>
          </a:p>
        </p:txBody>
      </p:sp>
    </p:spTree>
    <p:extLst>
      <p:ext uri="{BB962C8B-B14F-4D97-AF65-F5344CB8AC3E}">
        <p14:creationId xmlns:p14="http://schemas.microsoft.com/office/powerpoint/2010/main" val="15377083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A5D957-06FE-6932-2D5E-F3780FDDF98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sz="2400" dirty="0"/>
              <a:t>Väntevärden</a:t>
            </a:r>
          </a:p>
          <a:p>
            <a:pPr lvl="1"/>
            <a:r>
              <a:rPr lang="sv-SE" sz="2200" dirty="0"/>
              <a:t>hopplösa att skatta historiskt – inte ens hundra år av data räcker</a:t>
            </a:r>
          </a:p>
          <a:p>
            <a:pPr lvl="1"/>
            <a:r>
              <a:rPr lang="sv-SE" sz="2200" dirty="0"/>
              <a:t>använd värderingar</a:t>
            </a:r>
          </a:p>
          <a:p>
            <a:pPr lvl="1"/>
            <a:endParaRPr lang="sv-SE" sz="2200" dirty="0"/>
          </a:p>
          <a:p>
            <a:r>
              <a:rPr lang="sv-SE" sz="2400" dirty="0"/>
              <a:t>Varianser</a:t>
            </a:r>
          </a:p>
          <a:p>
            <a:pPr lvl="1"/>
            <a:r>
              <a:rPr lang="sv-SE" sz="2200" dirty="0"/>
              <a:t>Möjliga att skatta med historisk data</a:t>
            </a:r>
          </a:p>
          <a:p>
            <a:pPr lvl="1"/>
            <a:r>
              <a:rPr lang="sv-SE" sz="2200" dirty="0"/>
              <a:t>Stationär men inte konstant</a:t>
            </a:r>
          </a:p>
          <a:p>
            <a:pPr lvl="1"/>
            <a:endParaRPr lang="sv-SE" sz="2200" dirty="0"/>
          </a:p>
          <a:p>
            <a:r>
              <a:rPr lang="sv-SE" sz="2400" dirty="0"/>
              <a:t>Korrelationer</a:t>
            </a:r>
          </a:p>
          <a:p>
            <a:pPr lvl="1"/>
            <a:r>
              <a:rPr lang="sv-SE" sz="2200" dirty="0"/>
              <a:t>Möjliga att skatta för vissa par,</a:t>
            </a:r>
            <a:br>
              <a:rPr lang="sv-SE" sz="2200" dirty="0"/>
            </a:br>
            <a:r>
              <a:rPr lang="sv-SE" sz="2200" i="1" dirty="0"/>
              <a:t>men inte alla hundratals variabler (tiotusentals par av korrelationer)</a:t>
            </a:r>
            <a:endParaRPr lang="sv-SE" sz="2200" dirty="0"/>
          </a:p>
          <a:p>
            <a:endParaRPr lang="sv-SE" sz="2400" dirty="0"/>
          </a:p>
          <a:p>
            <a:endParaRPr lang="sv-SE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BC526E-460F-3FAC-1831-87043A027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40</a:t>
            </a:fld>
            <a:endParaRPr lang="sv-S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4477B8-FEBA-69C5-DE25-4341A619D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Parametrar för avkastningsfördelningen</a:t>
            </a:r>
          </a:p>
        </p:txBody>
      </p:sp>
    </p:spTree>
    <p:extLst>
      <p:ext uri="{BB962C8B-B14F-4D97-AF65-F5344CB8AC3E}">
        <p14:creationId xmlns:p14="http://schemas.microsoft.com/office/powerpoint/2010/main" val="22555187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9A518B-7914-E56F-9446-F3DA9D2821A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4" y="1147419"/>
            <a:ext cx="10996868" cy="2256094"/>
          </a:xfrm>
        </p:spPr>
        <p:txBody>
          <a:bodyPr/>
          <a:lstStyle/>
          <a:p>
            <a:r>
              <a:rPr lang="sv-SE" sz="2400" dirty="0"/>
              <a:t>Positivt semidefinita</a:t>
            </a:r>
          </a:p>
          <a:p>
            <a:r>
              <a:rPr lang="sv-SE" sz="2400" dirty="0"/>
              <a:t>Helst positivt definita för portföljoptimering</a:t>
            </a:r>
          </a:p>
          <a:p>
            <a:r>
              <a:rPr lang="sv-SE" sz="2400" dirty="0"/>
              <a:t>Faktormodell</a:t>
            </a:r>
          </a:p>
          <a:p>
            <a:pPr marL="252000" lvl="1" indent="0">
              <a:buNone/>
            </a:pPr>
            <a:r>
              <a:rPr lang="sv-SE" sz="2000" dirty="0"/>
              <a:t>	Vill modellera: X en N-dimensionell stokastisk variabel (</a:t>
            </a:r>
            <a:r>
              <a:rPr lang="sv-SE" sz="2000" dirty="0" err="1"/>
              <a:t>kovariansmatris</a:t>
            </a:r>
            <a:r>
              <a:rPr lang="sv-SE" sz="2000" dirty="0"/>
              <a:t> N×N)</a:t>
            </a:r>
          </a:p>
          <a:p>
            <a:pPr marL="252000" lvl="1" indent="0">
              <a:buNone/>
            </a:pPr>
            <a:r>
              <a:rPr lang="sv-SE" sz="2000" dirty="0"/>
              <a:t>	med: faktorer F, en n-dimensionell stokastisk variabel, där n &lt; N (</a:t>
            </a:r>
            <a:r>
              <a:rPr lang="sv-SE" sz="2000" dirty="0" err="1"/>
              <a:t>kovariansmatris</a:t>
            </a:r>
            <a:r>
              <a:rPr lang="sv-SE" sz="2000" dirty="0"/>
              <a:t> </a:t>
            </a:r>
            <a:r>
              <a:rPr lang="sv-SE" sz="2000" dirty="0" err="1"/>
              <a:t>n×n</a:t>
            </a:r>
            <a:r>
              <a:rPr lang="sv-SE" sz="2000" dirty="0"/>
              <a:t>)</a:t>
            </a:r>
          </a:p>
          <a:p>
            <a:pPr marL="252000" lvl="1" indent="0">
              <a:buNone/>
            </a:pPr>
            <a:endParaRPr lang="sv-SE" sz="2000" dirty="0"/>
          </a:p>
          <a:p>
            <a:pPr marL="252000" lvl="1" indent="0">
              <a:buNone/>
            </a:pPr>
            <a:endParaRPr lang="sv-SE" sz="2000" dirty="0"/>
          </a:p>
          <a:p>
            <a:pPr marL="252000" lvl="1" indent="0">
              <a:buNone/>
            </a:pPr>
            <a:endParaRPr lang="sv-SE" sz="2000" dirty="0"/>
          </a:p>
          <a:p>
            <a:pPr marL="252000" lvl="1" indent="0">
              <a:buNone/>
            </a:pPr>
            <a:endParaRPr lang="sv-SE" sz="2000" dirty="0"/>
          </a:p>
          <a:p>
            <a:pPr marL="252000" lvl="1" indent="0">
              <a:buNone/>
            </a:pPr>
            <a:endParaRPr lang="sv-SE" sz="2000" dirty="0"/>
          </a:p>
          <a:p>
            <a:pPr marL="252000" lvl="1" indent="0">
              <a:buNone/>
            </a:pPr>
            <a:endParaRPr lang="sv-SE" sz="2000" dirty="0"/>
          </a:p>
          <a:p>
            <a:pPr marL="252000" lvl="1" indent="0">
              <a:buNone/>
            </a:pPr>
            <a:endParaRPr lang="sv-SE" sz="2000" dirty="0"/>
          </a:p>
          <a:p>
            <a:pPr marL="252000" lvl="1" indent="0">
              <a:buNone/>
            </a:pPr>
            <a:endParaRPr lang="sv-SE" sz="2000" dirty="0"/>
          </a:p>
          <a:p>
            <a:pPr marL="252000" lvl="1" indent="0">
              <a:buNone/>
            </a:pPr>
            <a:endParaRPr lang="sv-SE" sz="2000" dirty="0"/>
          </a:p>
          <a:p>
            <a:pPr marL="252000" lvl="1" indent="0">
              <a:buNone/>
            </a:pPr>
            <a:r>
              <a:rPr lang="sv-SE" sz="2000" dirty="0"/>
              <a:t>	B är </a:t>
            </a:r>
            <a:r>
              <a:rPr lang="sv-SE" sz="2000" dirty="0" err="1"/>
              <a:t>N×n</a:t>
            </a:r>
            <a:r>
              <a:rPr lang="sv-SE" sz="2000" dirty="0"/>
              <a:t> och U har en diagonal </a:t>
            </a:r>
            <a:r>
              <a:rPr lang="sv-SE" sz="2000" dirty="0" err="1"/>
              <a:t>kovariansmatris</a:t>
            </a:r>
            <a:r>
              <a:rPr lang="sv-SE" sz="2000" dirty="0"/>
              <a:t> med N varianser.</a:t>
            </a:r>
            <a:br>
              <a:rPr lang="sv-SE" sz="2000" dirty="0"/>
            </a:br>
            <a:endParaRPr lang="sv-SE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CBFB4E-0946-C6D5-341C-F1208D030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41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D7CF1C-DD2C-FFEC-4919-C40661873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Korrelationsmatriser – faktormodeller</a:t>
            </a:r>
            <a:br>
              <a:rPr lang="sv-SE" dirty="0"/>
            </a:br>
            <a:endParaRPr lang="sv-S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55995F-43BC-F4A4-CCD2-C6A1B8917917}"/>
              </a:ext>
            </a:extLst>
          </p:cNvPr>
          <p:cNvSpPr/>
          <p:nvPr/>
        </p:nvSpPr>
        <p:spPr>
          <a:xfrm>
            <a:off x="3052119" y="3405809"/>
            <a:ext cx="234778" cy="1692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016462-1F2C-74CB-E1E2-91ADB291495F}"/>
              </a:ext>
            </a:extLst>
          </p:cNvPr>
          <p:cNvSpPr txBox="1"/>
          <p:nvPr/>
        </p:nvSpPr>
        <p:spPr>
          <a:xfrm>
            <a:off x="3892377" y="4098358"/>
            <a:ext cx="383061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accent1"/>
                </a:solidFill>
              </a:rPr>
              <a:t>=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7ED12-9F8A-34C7-892B-1266974278C4}"/>
              </a:ext>
            </a:extLst>
          </p:cNvPr>
          <p:cNvSpPr/>
          <p:nvPr/>
        </p:nvSpPr>
        <p:spPr>
          <a:xfrm>
            <a:off x="5506756" y="3950077"/>
            <a:ext cx="234778" cy="5819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63284C-9189-82CA-A130-ED0687BD0A10}"/>
              </a:ext>
            </a:extLst>
          </p:cNvPr>
          <p:cNvSpPr/>
          <p:nvPr/>
        </p:nvSpPr>
        <p:spPr>
          <a:xfrm>
            <a:off x="4576001" y="3405808"/>
            <a:ext cx="583200" cy="16928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7EBEEC-51D4-EBC2-1466-625BB8CCA54E}"/>
              </a:ext>
            </a:extLst>
          </p:cNvPr>
          <p:cNvSpPr txBox="1"/>
          <p:nvPr/>
        </p:nvSpPr>
        <p:spPr>
          <a:xfrm>
            <a:off x="5280211" y="4141605"/>
            <a:ext cx="737288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/>
            <a:r>
              <a:rPr lang="sv-SE" sz="2000" dirty="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9DA999-4FD8-7807-E344-04570A226E06}"/>
              </a:ext>
            </a:extLst>
          </p:cNvPr>
          <p:cNvSpPr txBox="1"/>
          <p:nvPr/>
        </p:nvSpPr>
        <p:spPr>
          <a:xfrm>
            <a:off x="6138509" y="4098357"/>
            <a:ext cx="737288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/>
            <a:r>
              <a:rPr lang="sv-SE" sz="2000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5EB46F-C83E-D56D-24A4-10E01D01027E}"/>
              </a:ext>
            </a:extLst>
          </p:cNvPr>
          <p:cNvSpPr/>
          <p:nvPr/>
        </p:nvSpPr>
        <p:spPr>
          <a:xfrm>
            <a:off x="6758408" y="3405807"/>
            <a:ext cx="234778" cy="1692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9CFBA3-287C-2302-58D5-04A679590B5F}"/>
              </a:ext>
            </a:extLst>
          </p:cNvPr>
          <p:cNvSpPr txBox="1"/>
          <p:nvPr/>
        </p:nvSpPr>
        <p:spPr>
          <a:xfrm>
            <a:off x="3083747" y="5333464"/>
            <a:ext cx="17152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386BB1-F38A-A2CC-A59A-DEDA4C0C9710}"/>
              </a:ext>
            </a:extLst>
          </p:cNvPr>
          <p:cNvSpPr txBox="1"/>
          <p:nvPr/>
        </p:nvSpPr>
        <p:spPr>
          <a:xfrm>
            <a:off x="4737194" y="5333463"/>
            <a:ext cx="260813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C6B837-8B1F-EA52-256F-6728093F824A}"/>
              </a:ext>
            </a:extLst>
          </p:cNvPr>
          <p:cNvSpPr txBox="1"/>
          <p:nvPr/>
        </p:nvSpPr>
        <p:spPr>
          <a:xfrm>
            <a:off x="5458007" y="5337579"/>
            <a:ext cx="260813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96D7E6-2222-853D-7215-6F5B0149E887}"/>
              </a:ext>
            </a:extLst>
          </p:cNvPr>
          <p:cNvSpPr txBox="1"/>
          <p:nvPr/>
        </p:nvSpPr>
        <p:spPr>
          <a:xfrm>
            <a:off x="6732373" y="5333462"/>
            <a:ext cx="260813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159511-D43C-B44A-59DA-F96FCE173D79}"/>
              </a:ext>
            </a:extLst>
          </p:cNvPr>
          <p:cNvSpPr txBox="1"/>
          <p:nvPr/>
        </p:nvSpPr>
        <p:spPr>
          <a:xfrm>
            <a:off x="3884140" y="5350515"/>
            <a:ext cx="383061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accent1"/>
                </a:solidFill>
              </a:rPr>
              <a:t>=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841AF6-C1EA-CBDA-6ADA-39001B64F6F3}"/>
              </a:ext>
            </a:extLst>
          </p:cNvPr>
          <p:cNvSpPr txBox="1"/>
          <p:nvPr/>
        </p:nvSpPr>
        <p:spPr>
          <a:xfrm>
            <a:off x="5185471" y="5381405"/>
            <a:ext cx="737288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/>
            <a:r>
              <a:rPr lang="sv-SE" sz="2000" dirty="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1D80E4-77BB-5C92-AF1C-0729D093E839}"/>
              </a:ext>
            </a:extLst>
          </p:cNvPr>
          <p:cNvSpPr txBox="1"/>
          <p:nvPr/>
        </p:nvSpPr>
        <p:spPr>
          <a:xfrm>
            <a:off x="6167340" y="5301084"/>
            <a:ext cx="361094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/>
            <a:r>
              <a:rPr lang="sv-SE" sz="2000" dirty="0">
                <a:solidFill>
                  <a:schemeClr val="accent1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2672690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9A518B-7914-E56F-9446-F3DA9D2821A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4" y="1147419"/>
            <a:ext cx="10996868" cy="2256094"/>
          </a:xfrm>
        </p:spPr>
        <p:txBody>
          <a:bodyPr/>
          <a:lstStyle/>
          <a:p>
            <a:r>
              <a:rPr lang="sv-SE" sz="2400" dirty="0"/>
              <a:t>Positivt semidefinita</a:t>
            </a:r>
          </a:p>
          <a:p>
            <a:r>
              <a:rPr lang="sv-SE" sz="2400" dirty="0"/>
              <a:t>Helst positivt definita för portföljoptimering</a:t>
            </a:r>
          </a:p>
          <a:p>
            <a:r>
              <a:rPr lang="sv-SE" sz="2400" dirty="0"/>
              <a:t>Faktormodell</a:t>
            </a:r>
          </a:p>
          <a:p>
            <a:pPr marL="252000" lvl="1" indent="0">
              <a:buNone/>
            </a:pPr>
            <a:r>
              <a:rPr lang="sv-SE" sz="2000" dirty="0"/>
              <a:t>	Vill modellera: X en N-dimensionell stokastisk variabel (</a:t>
            </a:r>
            <a:r>
              <a:rPr lang="sv-SE" sz="2000" dirty="0" err="1"/>
              <a:t>kovariansmatris</a:t>
            </a:r>
            <a:r>
              <a:rPr lang="sv-SE" sz="2000" dirty="0"/>
              <a:t> N×N)</a:t>
            </a:r>
          </a:p>
          <a:p>
            <a:pPr marL="252000" lvl="1" indent="0">
              <a:buNone/>
            </a:pPr>
            <a:r>
              <a:rPr lang="sv-SE" sz="2000" dirty="0"/>
              <a:t>	med: faktorer F, en n-dimensionell stokastisk variabel, där n &lt; N (</a:t>
            </a:r>
            <a:r>
              <a:rPr lang="sv-SE" sz="2000" dirty="0" err="1"/>
              <a:t>kovariansmatris</a:t>
            </a:r>
            <a:r>
              <a:rPr lang="sv-SE" sz="2000" dirty="0"/>
              <a:t> </a:t>
            </a:r>
            <a:r>
              <a:rPr lang="sv-SE" sz="2000" dirty="0" err="1"/>
              <a:t>n×n</a:t>
            </a:r>
            <a:r>
              <a:rPr lang="sv-SE" sz="2000" dirty="0"/>
              <a:t>)</a:t>
            </a:r>
          </a:p>
          <a:p>
            <a:pPr marL="252000" lvl="1" indent="0">
              <a:buNone/>
            </a:pPr>
            <a:endParaRPr lang="sv-SE" sz="2000" dirty="0"/>
          </a:p>
          <a:p>
            <a:pPr marL="252000" lvl="1" indent="0">
              <a:buNone/>
            </a:pPr>
            <a:endParaRPr lang="sv-SE" sz="2000" dirty="0"/>
          </a:p>
          <a:p>
            <a:pPr marL="252000" lvl="1" indent="0">
              <a:buNone/>
            </a:pPr>
            <a:endParaRPr lang="sv-SE" sz="2000" dirty="0"/>
          </a:p>
          <a:p>
            <a:pPr marL="252000" lvl="1" indent="0">
              <a:buNone/>
            </a:pPr>
            <a:endParaRPr lang="sv-SE" sz="2000" dirty="0"/>
          </a:p>
          <a:p>
            <a:pPr marL="252000" lvl="1" indent="0">
              <a:buNone/>
            </a:pPr>
            <a:endParaRPr lang="sv-SE" sz="2000" dirty="0"/>
          </a:p>
          <a:p>
            <a:pPr marL="252000" lvl="1" indent="0">
              <a:buNone/>
            </a:pPr>
            <a:endParaRPr lang="sv-SE" sz="2000" dirty="0"/>
          </a:p>
          <a:p>
            <a:pPr marL="252000" lvl="1" indent="0">
              <a:buNone/>
            </a:pPr>
            <a:endParaRPr lang="sv-SE" sz="2000" dirty="0"/>
          </a:p>
          <a:p>
            <a:pPr marL="252000" lvl="1" indent="0">
              <a:buNone/>
            </a:pPr>
            <a:endParaRPr lang="sv-SE" sz="2000" dirty="0"/>
          </a:p>
          <a:p>
            <a:pPr marL="252000" lvl="1" indent="0">
              <a:buNone/>
            </a:pPr>
            <a:endParaRPr lang="sv-SE" sz="2000" dirty="0"/>
          </a:p>
          <a:p>
            <a:pPr marL="252000" lvl="1" indent="0">
              <a:buNone/>
            </a:pPr>
            <a:r>
              <a:rPr lang="sv-SE" sz="2000" dirty="0"/>
              <a:t>	B är en funktion från R</a:t>
            </a:r>
            <a:r>
              <a:rPr lang="sv-SE" sz="2000" baseline="30000" dirty="0"/>
              <a:t>N</a:t>
            </a:r>
            <a:r>
              <a:rPr lang="sv-SE" sz="2000" dirty="0"/>
              <a:t> till </a:t>
            </a:r>
            <a:r>
              <a:rPr lang="sv-SE" sz="2000" dirty="0" err="1"/>
              <a:t>R</a:t>
            </a:r>
            <a:r>
              <a:rPr lang="sv-SE" sz="2000" baseline="30000" dirty="0" err="1"/>
              <a:t>n</a:t>
            </a:r>
            <a:br>
              <a:rPr lang="sv-SE" sz="2000" dirty="0"/>
            </a:br>
            <a:endParaRPr lang="sv-SE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CBFB4E-0946-C6D5-341C-F1208D030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42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D7CF1C-DD2C-FFEC-4919-C40661873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Korrelationsmatriser – faktormodeller</a:t>
            </a:r>
            <a:br>
              <a:rPr lang="sv-SE" dirty="0"/>
            </a:br>
            <a:endParaRPr lang="sv-S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55995F-43BC-F4A4-CCD2-C6A1B8917917}"/>
              </a:ext>
            </a:extLst>
          </p:cNvPr>
          <p:cNvSpPr/>
          <p:nvPr/>
        </p:nvSpPr>
        <p:spPr>
          <a:xfrm>
            <a:off x="3052119" y="3405809"/>
            <a:ext cx="234778" cy="1692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016462-1F2C-74CB-E1E2-91ADB291495F}"/>
              </a:ext>
            </a:extLst>
          </p:cNvPr>
          <p:cNvSpPr txBox="1"/>
          <p:nvPr/>
        </p:nvSpPr>
        <p:spPr>
          <a:xfrm>
            <a:off x="3892377" y="4098358"/>
            <a:ext cx="383061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accent1"/>
                </a:solidFill>
              </a:rPr>
              <a:t>=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7ED12-9F8A-34C7-892B-1266974278C4}"/>
              </a:ext>
            </a:extLst>
          </p:cNvPr>
          <p:cNvSpPr/>
          <p:nvPr/>
        </p:nvSpPr>
        <p:spPr>
          <a:xfrm>
            <a:off x="5506756" y="3950077"/>
            <a:ext cx="234778" cy="5819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63284C-9189-82CA-A130-ED0687BD0A10}"/>
              </a:ext>
            </a:extLst>
          </p:cNvPr>
          <p:cNvSpPr/>
          <p:nvPr/>
        </p:nvSpPr>
        <p:spPr>
          <a:xfrm>
            <a:off x="4576001" y="3405808"/>
            <a:ext cx="583200" cy="16928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9DA999-4FD8-7807-E344-04570A226E06}"/>
              </a:ext>
            </a:extLst>
          </p:cNvPr>
          <p:cNvSpPr txBox="1"/>
          <p:nvPr/>
        </p:nvSpPr>
        <p:spPr>
          <a:xfrm>
            <a:off x="6138509" y="4098357"/>
            <a:ext cx="737288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/>
            <a:r>
              <a:rPr lang="sv-SE" sz="2000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5EB46F-C83E-D56D-24A4-10E01D01027E}"/>
              </a:ext>
            </a:extLst>
          </p:cNvPr>
          <p:cNvSpPr/>
          <p:nvPr/>
        </p:nvSpPr>
        <p:spPr>
          <a:xfrm>
            <a:off x="6758408" y="3405807"/>
            <a:ext cx="234778" cy="1692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9CFBA3-287C-2302-58D5-04A679590B5F}"/>
              </a:ext>
            </a:extLst>
          </p:cNvPr>
          <p:cNvSpPr txBox="1"/>
          <p:nvPr/>
        </p:nvSpPr>
        <p:spPr>
          <a:xfrm>
            <a:off x="3083747" y="5333464"/>
            <a:ext cx="17152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386BB1-F38A-A2CC-A59A-DEDA4C0C9710}"/>
              </a:ext>
            </a:extLst>
          </p:cNvPr>
          <p:cNvSpPr txBox="1"/>
          <p:nvPr/>
        </p:nvSpPr>
        <p:spPr>
          <a:xfrm>
            <a:off x="4737194" y="5333463"/>
            <a:ext cx="1430146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2"/>
                </a:solidFill>
              </a:rPr>
              <a:t>B(</a:t>
            </a:r>
            <a:r>
              <a:rPr lang="sv-SE" sz="2000" dirty="0">
                <a:solidFill>
                  <a:schemeClr val="accent1"/>
                </a:solidFill>
              </a:rPr>
              <a:t>F</a:t>
            </a:r>
            <a:r>
              <a:rPr lang="sv-SE" sz="2000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96D7E6-2222-853D-7215-6F5B0149E887}"/>
              </a:ext>
            </a:extLst>
          </p:cNvPr>
          <p:cNvSpPr txBox="1"/>
          <p:nvPr/>
        </p:nvSpPr>
        <p:spPr>
          <a:xfrm>
            <a:off x="6732373" y="5333462"/>
            <a:ext cx="260813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159511-D43C-B44A-59DA-F96FCE173D79}"/>
              </a:ext>
            </a:extLst>
          </p:cNvPr>
          <p:cNvSpPr txBox="1"/>
          <p:nvPr/>
        </p:nvSpPr>
        <p:spPr>
          <a:xfrm>
            <a:off x="3884140" y="5350515"/>
            <a:ext cx="383061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accent1"/>
                </a:solidFill>
              </a:rPr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1D80E4-77BB-5C92-AF1C-0729D093E839}"/>
              </a:ext>
            </a:extLst>
          </p:cNvPr>
          <p:cNvSpPr txBox="1"/>
          <p:nvPr/>
        </p:nvSpPr>
        <p:spPr>
          <a:xfrm>
            <a:off x="6167340" y="5301084"/>
            <a:ext cx="469993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/>
            <a:r>
              <a:rPr lang="sv-SE" sz="2000" dirty="0">
                <a:solidFill>
                  <a:schemeClr val="accent1"/>
                </a:solidFill>
              </a:rPr>
              <a:t>+</a:t>
            </a:r>
          </a:p>
        </p:txBody>
      </p:sp>
      <p:sp>
        <p:nvSpPr>
          <p:cNvPr id="12" name="Double Bracket 11">
            <a:extLst>
              <a:ext uri="{FF2B5EF4-FFF2-40B4-BE49-F238E27FC236}">
                <a16:creationId xmlns:a16="http://schemas.microsoft.com/office/drawing/2014/main" id="{44FA662D-3F33-8DBC-0270-DBC07ABB3A76}"/>
              </a:ext>
            </a:extLst>
          </p:cNvPr>
          <p:cNvSpPr/>
          <p:nvPr/>
        </p:nvSpPr>
        <p:spPr>
          <a:xfrm>
            <a:off x="5339559" y="3950077"/>
            <a:ext cx="583200" cy="581956"/>
          </a:xfrm>
          <a:prstGeom prst="bracketPair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15744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C97559C-8D1F-4DD4-F18F-2BDA46CB82A8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586225777"/>
              </p:ext>
            </p:extLst>
          </p:nvPr>
        </p:nvGraphicFramePr>
        <p:xfrm>
          <a:off x="766763" y="1592263"/>
          <a:ext cx="9974260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34536">
                  <a:extLst>
                    <a:ext uri="{9D8B030D-6E8A-4147-A177-3AD203B41FA5}">
                      <a16:colId xmlns:a16="http://schemas.microsoft.com/office/drawing/2014/main" val="3684933333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3136836166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1440135478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1603682516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4114759593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152464606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10609819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Svenska obligationer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45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Svenska fastigheter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7880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Svensk börs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2164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Utländska noterade aktier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6052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Utländska onoterade aktier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4570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Utländska företagsobligationer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115930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4CD780-1020-930A-3B42-DD27120DB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43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BAF1F8-2243-6988-7AAF-DF429DA25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1481"/>
            <a:ext cx="10403745" cy="1027907"/>
          </a:xfrm>
        </p:spPr>
        <p:txBody>
          <a:bodyPr/>
          <a:lstStyle/>
          <a:p>
            <a:r>
              <a:rPr lang="sv-SE" dirty="0"/>
              <a:t>Korrelationsmatriser – grafiska modeller/</a:t>
            </a:r>
            <a:r>
              <a:rPr lang="sv-SE" dirty="0" err="1"/>
              <a:t>covariance</a:t>
            </a:r>
            <a:r>
              <a:rPr lang="sv-SE" dirty="0"/>
              <a:t> </a:t>
            </a:r>
            <a:r>
              <a:rPr lang="sv-SE" dirty="0" err="1"/>
              <a:t>selection</a:t>
            </a:r>
            <a:endParaRPr lang="sv-SE" dirty="0"/>
          </a:p>
        </p:txBody>
      </p:sp>
      <p:sp>
        <p:nvSpPr>
          <p:cNvPr id="8" name="Double Bracket 7">
            <a:extLst>
              <a:ext uri="{FF2B5EF4-FFF2-40B4-BE49-F238E27FC236}">
                <a16:creationId xmlns:a16="http://schemas.microsoft.com/office/drawing/2014/main" id="{5AE1627B-B537-5D0D-8AB5-B368F80E9D41}"/>
              </a:ext>
            </a:extLst>
          </p:cNvPr>
          <p:cNvSpPr/>
          <p:nvPr/>
        </p:nvSpPr>
        <p:spPr>
          <a:xfrm>
            <a:off x="4188941" y="1592264"/>
            <a:ext cx="6563197" cy="2225039"/>
          </a:xfrm>
          <a:prstGeom prst="bracketPair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56712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C97559C-8D1F-4DD4-F18F-2BDA46CB82A8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766763" y="1592263"/>
          <a:ext cx="9974260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34536">
                  <a:extLst>
                    <a:ext uri="{9D8B030D-6E8A-4147-A177-3AD203B41FA5}">
                      <a16:colId xmlns:a16="http://schemas.microsoft.com/office/drawing/2014/main" val="3684933333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3136836166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1440135478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1603682516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4114759593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152464606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10609819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Svenska obligationer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45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Svenska fastigheter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7880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Svensk börs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2164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Utländska noterade aktier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6052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Utländska onoterade aktier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4570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Utländska företagsobligationer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115930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4CD780-1020-930A-3B42-DD27120DB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44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BAF1F8-2243-6988-7AAF-DF429DA25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1481"/>
            <a:ext cx="10440815" cy="1027907"/>
          </a:xfrm>
        </p:spPr>
        <p:txBody>
          <a:bodyPr/>
          <a:lstStyle/>
          <a:p>
            <a:r>
              <a:rPr lang="sv-SE" dirty="0"/>
              <a:t>Korrelationsmatriser – grafiska modeller/</a:t>
            </a:r>
            <a:r>
              <a:rPr lang="sv-SE" dirty="0" err="1"/>
              <a:t>covariance</a:t>
            </a:r>
            <a:r>
              <a:rPr lang="sv-SE" dirty="0"/>
              <a:t> </a:t>
            </a:r>
            <a:r>
              <a:rPr lang="sv-SE" dirty="0" err="1"/>
              <a:t>selection</a:t>
            </a:r>
            <a:endParaRPr lang="sv-SE" dirty="0"/>
          </a:p>
        </p:txBody>
      </p:sp>
      <p:sp>
        <p:nvSpPr>
          <p:cNvPr id="8" name="Double Bracket 7">
            <a:extLst>
              <a:ext uri="{FF2B5EF4-FFF2-40B4-BE49-F238E27FC236}">
                <a16:creationId xmlns:a16="http://schemas.microsoft.com/office/drawing/2014/main" id="{5AE1627B-B537-5D0D-8AB5-B368F80E9D41}"/>
              </a:ext>
            </a:extLst>
          </p:cNvPr>
          <p:cNvSpPr/>
          <p:nvPr/>
        </p:nvSpPr>
        <p:spPr>
          <a:xfrm>
            <a:off x="4188941" y="1592264"/>
            <a:ext cx="6563197" cy="2225039"/>
          </a:xfrm>
          <a:prstGeom prst="bracketPair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915F85-BCFD-9D59-FDFE-AE228BC0C832}"/>
              </a:ext>
            </a:extLst>
          </p:cNvPr>
          <p:cNvSpPr txBox="1"/>
          <p:nvPr/>
        </p:nvSpPr>
        <p:spPr>
          <a:xfrm>
            <a:off x="3781989" y="5123187"/>
            <a:ext cx="175466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Svenska aktier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5F3F88-0D31-E289-9EBA-5CEB3C0D9766}"/>
              </a:ext>
            </a:extLst>
          </p:cNvPr>
          <p:cNvSpPr txBox="1"/>
          <p:nvPr/>
        </p:nvSpPr>
        <p:spPr>
          <a:xfrm>
            <a:off x="6367848" y="5111845"/>
            <a:ext cx="3109784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Utländska noterade aktier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DE6C8B-B7E1-3731-E957-74D681982389}"/>
              </a:ext>
            </a:extLst>
          </p:cNvPr>
          <p:cNvSpPr txBox="1"/>
          <p:nvPr/>
        </p:nvSpPr>
        <p:spPr>
          <a:xfrm>
            <a:off x="8503507" y="5783234"/>
            <a:ext cx="3531973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Utländska företagsobligationer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BA3E64-8595-E0B4-470B-32FCAB565BA1}"/>
              </a:ext>
            </a:extLst>
          </p:cNvPr>
          <p:cNvSpPr txBox="1"/>
          <p:nvPr/>
        </p:nvSpPr>
        <p:spPr>
          <a:xfrm>
            <a:off x="8503508" y="4440460"/>
            <a:ext cx="3531972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Utländska onoterade aktier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39E558-D65C-3359-8851-50D8F0F29BCE}"/>
              </a:ext>
            </a:extLst>
          </p:cNvPr>
          <p:cNvSpPr txBox="1"/>
          <p:nvPr/>
        </p:nvSpPr>
        <p:spPr>
          <a:xfrm>
            <a:off x="893805" y="4440459"/>
            <a:ext cx="2417805" cy="307777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Svenska obligationer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B56C7B-C1C7-3AE4-A9C3-BB2F53521D5B}"/>
              </a:ext>
            </a:extLst>
          </p:cNvPr>
          <p:cNvSpPr txBox="1"/>
          <p:nvPr/>
        </p:nvSpPr>
        <p:spPr>
          <a:xfrm>
            <a:off x="893804" y="5783234"/>
            <a:ext cx="2417805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Svenska fastigheter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EC98C4-8E1C-815A-8C21-2ACBC5521588}"/>
              </a:ext>
            </a:extLst>
          </p:cNvPr>
          <p:cNvCxnSpPr>
            <a:cxnSpLocks/>
            <a:stCxn id="13" idx="3"/>
            <a:endCxn id="9" idx="0"/>
          </p:cNvCxnSpPr>
          <p:nvPr/>
        </p:nvCxnSpPr>
        <p:spPr>
          <a:xfrm>
            <a:off x="3311610" y="4594348"/>
            <a:ext cx="1347709" cy="5288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EA946F-5E5E-995F-0A2D-BE651374EF03}"/>
              </a:ext>
            </a:extLst>
          </p:cNvPr>
          <p:cNvCxnSpPr>
            <a:cxnSpLocks/>
            <a:stCxn id="14" idx="3"/>
            <a:endCxn id="9" idx="2"/>
          </p:cNvCxnSpPr>
          <p:nvPr/>
        </p:nvCxnSpPr>
        <p:spPr>
          <a:xfrm flipV="1">
            <a:off x="3311609" y="5430964"/>
            <a:ext cx="1347710" cy="50615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FDA0E2-66E2-5160-C70A-8AE66584F671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5536649" y="5265734"/>
            <a:ext cx="831199" cy="1134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B0EFB85-F656-7D26-08DD-6247EF5D9709}"/>
              </a:ext>
            </a:extLst>
          </p:cNvPr>
          <p:cNvCxnSpPr>
            <a:cxnSpLocks/>
            <a:stCxn id="10" idx="2"/>
            <a:endCxn id="11" idx="1"/>
          </p:cNvCxnSpPr>
          <p:nvPr/>
        </p:nvCxnSpPr>
        <p:spPr>
          <a:xfrm>
            <a:off x="7922740" y="5419622"/>
            <a:ext cx="580767" cy="51750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AEE06C9-80BE-5822-A405-EBCDB434658B}"/>
              </a:ext>
            </a:extLst>
          </p:cNvPr>
          <p:cNvCxnSpPr>
            <a:cxnSpLocks/>
            <a:stCxn id="10" idx="0"/>
            <a:endCxn id="12" idx="1"/>
          </p:cNvCxnSpPr>
          <p:nvPr/>
        </p:nvCxnSpPr>
        <p:spPr>
          <a:xfrm flipV="1">
            <a:off x="7922740" y="4594349"/>
            <a:ext cx="580768" cy="5174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8920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C97559C-8D1F-4DD4-F18F-2BDA46CB82A8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783746678"/>
              </p:ext>
            </p:extLst>
          </p:nvPr>
        </p:nvGraphicFramePr>
        <p:xfrm>
          <a:off x="766763" y="1592263"/>
          <a:ext cx="9974260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34536">
                  <a:extLst>
                    <a:ext uri="{9D8B030D-6E8A-4147-A177-3AD203B41FA5}">
                      <a16:colId xmlns:a16="http://schemas.microsoft.com/office/drawing/2014/main" val="3684933333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3136836166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1440135478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1603682516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4114759593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152464606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10609819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Svenska obligationer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45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Svenska fastigheter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7880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Svensk börs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2164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Utländska noterade aktier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6052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Utländska onoterade aktier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4570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Utländska företagsobligationer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115930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4CD780-1020-930A-3B42-DD27120DB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45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BAF1F8-2243-6988-7AAF-DF429DA25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1481"/>
            <a:ext cx="10490242" cy="1027907"/>
          </a:xfrm>
        </p:spPr>
        <p:txBody>
          <a:bodyPr/>
          <a:lstStyle/>
          <a:p>
            <a:r>
              <a:rPr lang="sv-SE" dirty="0"/>
              <a:t>Korrelationsmatriser – grafiska modeller/</a:t>
            </a:r>
            <a:r>
              <a:rPr lang="sv-SE" dirty="0" err="1"/>
              <a:t>covariance</a:t>
            </a:r>
            <a:r>
              <a:rPr lang="sv-SE" dirty="0"/>
              <a:t> </a:t>
            </a:r>
            <a:r>
              <a:rPr lang="sv-SE" dirty="0" err="1"/>
              <a:t>selection</a:t>
            </a:r>
            <a:r>
              <a:rPr lang="sv-SE" dirty="0"/>
              <a:t>:</a:t>
            </a:r>
            <a:br>
              <a:rPr lang="sv-SE" dirty="0"/>
            </a:br>
            <a:r>
              <a:rPr lang="sv-SE" dirty="0">
                <a:solidFill>
                  <a:srgbClr val="C9364F"/>
                </a:solidFill>
              </a:rPr>
              <a:t>Hitta fördelning med mesta möjliga </a:t>
            </a:r>
            <a:r>
              <a:rPr lang="sv-SE" dirty="0" err="1">
                <a:solidFill>
                  <a:srgbClr val="C9364F"/>
                </a:solidFill>
              </a:rPr>
              <a:t>oberoenden</a:t>
            </a:r>
            <a:r>
              <a:rPr lang="sv-SE" dirty="0">
                <a:solidFill>
                  <a:srgbClr val="C9364F"/>
                </a:solidFill>
              </a:rPr>
              <a:t>!</a:t>
            </a:r>
          </a:p>
        </p:txBody>
      </p:sp>
      <p:sp>
        <p:nvSpPr>
          <p:cNvPr id="8" name="Double Bracket 7">
            <a:extLst>
              <a:ext uri="{FF2B5EF4-FFF2-40B4-BE49-F238E27FC236}">
                <a16:creationId xmlns:a16="http://schemas.microsoft.com/office/drawing/2014/main" id="{5AE1627B-B537-5D0D-8AB5-B368F80E9D41}"/>
              </a:ext>
            </a:extLst>
          </p:cNvPr>
          <p:cNvSpPr/>
          <p:nvPr/>
        </p:nvSpPr>
        <p:spPr>
          <a:xfrm>
            <a:off x="4188941" y="1592264"/>
            <a:ext cx="6563197" cy="2225039"/>
          </a:xfrm>
          <a:prstGeom prst="bracketPair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915F85-BCFD-9D59-FDFE-AE228BC0C832}"/>
              </a:ext>
            </a:extLst>
          </p:cNvPr>
          <p:cNvSpPr txBox="1"/>
          <p:nvPr/>
        </p:nvSpPr>
        <p:spPr>
          <a:xfrm>
            <a:off x="3781989" y="5123187"/>
            <a:ext cx="175466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Svenska aktier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5F3F88-0D31-E289-9EBA-5CEB3C0D9766}"/>
              </a:ext>
            </a:extLst>
          </p:cNvPr>
          <p:cNvSpPr txBox="1"/>
          <p:nvPr/>
        </p:nvSpPr>
        <p:spPr>
          <a:xfrm>
            <a:off x="6367848" y="5111845"/>
            <a:ext cx="3109784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Utländska noterade aktier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DE6C8B-B7E1-3731-E957-74D681982389}"/>
              </a:ext>
            </a:extLst>
          </p:cNvPr>
          <p:cNvSpPr txBox="1"/>
          <p:nvPr/>
        </p:nvSpPr>
        <p:spPr>
          <a:xfrm>
            <a:off x="8503507" y="5783234"/>
            <a:ext cx="3531973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Utländska företagsobligationer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BA3E64-8595-E0B4-470B-32FCAB565BA1}"/>
              </a:ext>
            </a:extLst>
          </p:cNvPr>
          <p:cNvSpPr txBox="1"/>
          <p:nvPr/>
        </p:nvSpPr>
        <p:spPr>
          <a:xfrm>
            <a:off x="8503508" y="4440460"/>
            <a:ext cx="3531972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Utländska onoterade aktier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39E558-D65C-3359-8851-50D8F0F29BCE}"/>
              </a:ext>
            </a:extLst>
          </p:cNvPr>
          <p:cNvSpPr txBox="1"/>
          <p:nvPr/>
        </p:nvSpPr>
        <p:spPr>
          <a:xfrm>
            <a:off x="893805" y="4440459"/>
            <a:ext cx="2417805" cy="307777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Svenska obligationer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B56C7B-C1C7-3AE4-A9C3-BB2F53521D5B}"/>
              </a:ext>
            </a:extLst>
          </p:cNvPr>
          <p:cNvSpPr txBox="1"/>
          <p:nvPr/>
        </p:nvSpPr>
        <p:spPr>
          <a:xfrm>
            <a:off x="893805" y="5783234"/>
            <a:ext cx="2417805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Svenska fastigheter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EC98C4-8E1C-815A-8C21-2ACBC5521588}"/>
              </a:ext>
            </a:extLst>
          </p:cNvPr>
          <p:cNvCxnSpPr>
            <a:cxnSpLocks/>
            <a:stCxn id="13" idx="3"/>
            <a:endCxn id="9" idx="0"/>
          </p:cNvCxnSpPr>
          <p:nvPr/>
        </p:nvCxnSpPr>
        <p:spPr>
          <a:xfrm>
            <a:off x="3311610" y="4594348"/>
            <a:ext cx="1347709" cy="5288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EA946F-5E5E-995F-0A2D-BE651374EF03}"/>
              </a:ext>
            </a:extLst>
          </p:cNvPr>
          <p:cNvCxnSpPr>
            <a:cxnSpLocks/>
            <a:stCxn id="14" idx="3"/>
            <a:endCxn id="9" idx="2"/>
          </p:cNvCxnSpPr>
          <p:nvPr/>
        </p:nvCxnSpPr>
        <p:spPr>
          <a:xfrm flipV="1">
            <a:off x="3311610" y="5430964"/>
            <a:ext cx="1347709" cy="50615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FDA0E2-66E2-5160-C70A-8AE66584F671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5536649" y="5265734"/>
            <a:ext cx="831199" cy="1134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B0EFB85-F656-7D26-08DD-6247EF5D9709}"/>
              </a:ext>
            </a:extLst>
          </p:cNvPr>
          <p:cNvCxnSpPr>
            <a:cxnSpLocks/>
            <a:stCxn id="10" idx="2"/>
            <a:endCxn id="11" idx="1"/>
          </p:cNvCxnSpPr>
          <p:nvPr/>
        </p:nvCxnSpPr>
        <p:spPr>
          <a:xfrm>
            <a:off x="7922740" y="5419622"/>
            <a:ext cx="580767" cy="51750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AEE06C9-80BE-5822-A405-EBCDB434658B}"/>
              </a:ext>
            </a:extLst>
          </p:cNvPr>
          <p:cNvCxnSpPr>
            <a:cxnSpLocks/>
            <a:stCxn id="10" idx="0"/>
            <a:endCxn id="12" idx="1"/>
          </p:cNvCxnSpPr>
          <p:nvPr/>
        </p:nvCxnSpPr>
        <p:spPr>
          <a:xfrm flipV="1">
            <a:off x="7922740" y="4594349"/>
            <a:ext cx="580768" cy="5174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3E16364-B8B9-E398-79F7-1FA868133F28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>
            <a:off x="2102708" y="4748236"/>
            <a:ext cx="0" cy="1034998"/>
          </a:xfrm>
          <a:prstGeom prst="line">
            <a:avLst/>
          </a:prstGeom>
          <a:ln w="19050">
            <a:solidFill>
              <a:srgbClr val="C9364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02E9001-E0E2-3D6D-0457-4F764B7FF3A5}"/>
              </a:ext>
            </a:extLst>
          </p:cNvPr>
          <p:cNvSpPr txBox="1"/>
          <p:nvPr/>
        </p:nvSpPr>
        <p:spPr>
          <a:xfrm>
            <a:off x="2198638" y="5131747"/>
            <a:ext cx="157095" cy="61555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sv-SE" sz="2000" b="1" dirty="0">
                <a:solidFill>
                  <a:srgbClr val="C9364F"/>
                </a:solidFill>
              </a:rPr>
              <a:t>?</a:t>
            </a:r>
          </a:p>
          <a:p>
            <a:pPr algn="l"/>
            <a:endParaRPr lang="sv-SE" sz="2000" dirty="0" err="1">
              <a:solidFill>
                <a:schemeClr val="accent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E7D648-948C-F43F-B334-82C0A24514DB}"/>
              </a:ext>
            </a:extLst>
          </p:cNvPr>
          <p:cNvSpPr txBox="1"/>
          <p:nvPr/>
        </p:nvSpPr>
        <p:spPr>
          <a:xfrm>
            <a:off x="3933568" y="4507633"/>
            <a:ext cx="535047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sv-SE" sz="2000" i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00E511-FAAC-D2F8-0536-3450F9B630AC}"/>
              </a:ext>
            </a:extLst>
          </p:cNvPr>
          <p:cNvSpPr txBox="1"/>
          <p:nvPr/>
        </p:nvSpPr>
        <p:spPr>
          <a:xfrm>
            <a:off x="3933568" y="5706290"/>
            <a:ext cx="535047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sv-SE" sz="2000" i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0A7B87-4935-4306-940A-D7F2808CF4AB}"/>
              </a:ext>
            </a:extLst>
          </p:cNvPr>
          <p:cNvSpPr txBox="1"/>
          <p:nvPr/>
        </p:nvSpPr>
        <p:spPr>
          <a:xfrm>
            <a:off x="7968460" y="5685566"/>
            <a:ext cx="535047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sv-SE" sz="2000" i="1" dirty="0">
                <a:solidFill>
                  <a:schemeClr val="accent1"/>
                </a:solidFill>
              </a:rPr>
              <a:t>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E7EB61-7E20-E47F-522A-3BA2A1548295}"/>
              </a:ext>
            </a:extLst>
          </p:cNvPr>
          <p:cNvSpPr txBox="1"/>
          <p:nvPr/>
        </p:nvSpPr>
        <p:spPr>
          <a:xfrm>
            <a:off x="7968460" y="4583576"/>
            <a:ext cx="535047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sv-SE" sz="2000" i="1" dirty="0">
                <a:solidFill>
                  <a:schemeClr val="accent1"/>
                </a:solidFill>
              </a:rPr>
              <a:t>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FA92D-B7CC-E1DA-8624-E5978C39E090}"/>
              </a:ext>
            </a:extLst>
          </p:cNvPr>
          <p:cNvSpPr txBox="1"/>
          <p:nvPr/>
        </p:nvSpPr>
        <p:spPr>
          <a:xfrm>
            <a:off x="5868220" y="4891353"/>
            <a:ext cx="535047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sv-SE" sz="2000" i="1" dirty="0">
                <a:solidFill>
                  <a:schemeClr val="accent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299887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C97559C-8D1F-4DD4-F18F-2BDA46CB82A8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440708445"/>
              </p:ext>
            </p:extLst>
          </p:nvPr>
        </p:nvGraphicFramePr>
        <p:xfrm>
          <a:off x="766763" y="1592263"/>
          <a:ext cx="9974260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34536">
                  <a:extLst>
                    <a:ext uri="{9D8B030D-6E8A-4147-A177-3AD203B41FA5}">
                      <a16:colId xmlns:a16="http://schemas.microsoft.com/office/drawing/2014/main" val="3684933333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3136836166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1440135478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1603682516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4114759593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152464606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10609819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Svenska obligationer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800" i="1" dirty="0">
                          <a:solidFill>
                            <a:srgbClr val="C9364F"/>
                          </a:solidFill>
                        </a:rPr>
                        <a:t>ab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45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Svenska fastigheter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800" i="1" dirty="0">
                          <a:solidFill>
                            <a:srgbClr val="C9364F"/>
                          </a:solidFill>
                        </a:rPr>
                        <a:t>ab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7880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Svensk börs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2164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Utländska noterade aktier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6052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Utländska onoterade aktier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4570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Utländska företagsobligationer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115930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4CD780-1020-930A-3B42-DD27120DB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46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BAF1F8-2243-6988-7AAF-DF429DA25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1481"/>
            <a:ext cx="10687951" cy="1027907"/>
          </a:xfrm>
        </p:spPr>
        <p:txBody>
          <a:bodyPr/>
          <a:lstStyle/>
          <a:p>
            <a:r>
              <a:rPr lang="sv-SE" dirty="0"/>
              <a:t>Korrelationsmatriser – grafiska modeller/</a:t>
            </a:r>
            <a:r>
              <a:rPr lang="sv-SE" dirty="0" err="1"/>
              <a:t>covariance</a:t>
            </a:r>
            <a:r>
              <a:rPr lang="sv-SE" dirty="0"/>
              <a:t> </a:t>
            </a:r>
            <a:r>
              <a:rPr lang="sv-SE" dirty="0" err="1"/>
              <a:t>selection</a:t>
            </a:r>
            <a:br>
              <a:rPr lang="sv-SE" dirty="0"/>
            </a:br>
            <a:r>
              <a:rPr lang="sv-SE" dirty="0">
                <a:solidFill>
                  <a:srgbClr val="C9364F"/>
                </a:solidFill>
              </a:rPr>
              <a:t>Enkelt om grafen saknar loopar!</a:t>
            </a:r>
          </a:p>
        </p:txBody>
      </p:sp>
      <p:sp>
        <p:nvSpPr>
          <p:cNvPr id="8" name="Double Bracket 7">
            <a:extLst>
              <a:ext uri="{FF2B5EF4-FFF2-40B4-BE49-F238E27FC236}">
                <a16:creationId xmlns:a16="http://schemas.microsoft.com/office/drawing/2014/main" id="{5AE1627B-B537-5D0D-8AB5-B368F80E9D41}"/>
              </a:ext>
            </a:extLst>
          </p:cNvPr>
          <p:cNvSpPr/>
          <p:nvPr/>
        </p:nvSpPr>
        <p:spPr>
          <a:xfrm>
            <a:off x="4188941" y="1592264"/>
            <a:ext cx="6563197" cy="2225039"/>
          </a:xfrm>
          <a:prstGeom prst="bracketPair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915F85-BCFD-9D59-FDFE-AE228BC0C832}"/>
              </a:ext>
            </a:extLst>
          </p:cNvPr>
          <p:cNvSpPr txBox="1"/>
          <p:nvPr/>
        </p:nvSpPr>
        <p:spPr>
          <a:xfrm>
            <a:off x="3781989" y="5123187"/>
            <a:ext cx="175466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Svenska aktier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5F3F88-0D31-E289-9EBA-5CEB3C0D9766}"/>
              </a:ext>
            </a:extLst>
          </p:cNvPr>
          <p:cNvSpPr txBox="1"/>
          <p:nvPr/>
        </p:nvSpPr>
        <p:spPr>
          <a:xfrm>
            <a:off x="6367848" y="5111845"/>
            <a:ext cx="3109784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Utländska noterade aktier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DE6C8B-B7E1-3731-E957-74D681982389}"/>
              </a:ext>
            </a:extLst>
          </p:cNvPr>
          <p:cNvSpPr txBox="1"/>
          <p:nvPr/>
        </p:nvSpPr>
        <p:spPr>
          <a:xfrm>
            <a:off x="8503507" y="5783234"/>
            <a:ext cx="3531973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Utländska företagsobligationer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BA3E64-8595-E0B4-470B-32FCAB565BA1}"/>
              </a:ext>
            </a:extLst>
          </p:cNvPr>
          <p:cNvSpPr txBox="1"/>
          <p:nvPr/>
        </p:nvSpPr>
        <p:spPr>
          <a:xfrm>
            <a:off x="8503508" y="4440460"/>
            <a:ext cx="3531972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Utländska onoterade aktier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39E558-D65C-3359-8851-50D8F0F29BCE}"/>
              </a:ext>
            </a:extLst>
          </p:cNvPr>
          <p:cNvSpPr txBox="1"/>
          <p:nvPr/>
        </p:nvSpPr>
        <p:spPr>
          <a:xfrm>
            <a:off x="893805" y="4440459"/>
            <a:ext cx="2417805" cy="307777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Svenska obligationer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B56C7B-C1C7-3AE4-A9C3-BB2F53521D5B}"/>
              </a:ext>
            </a:extLst>
          </p:cNvPr>
          <p:cNvSpPr txBox="1"/>
          <p:nvPr/>
        </p:nvSpPr>
        <p:spPr>
          <a:xfrm>
            <a:off x="893805" y="5783234"/>
            <a:ext cx="2417805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Svenska fastigheter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EC98C4-8E1C-815A-8C21-2ACBC5521588}"/>
              </a:ext>
            </a:extLst>
          </p:cNvPr>
          <p:cNvCxnSpPr>
            <a:cxnSpLocks/>
            <a:stCxn id="13" idx="3"/>
            <a:endCxn id="9" idx="0"/>
          </p:cNvCxnSpPr>
          <p:nvPr/>
        </p:nvCxnSpPr>
        <p:spPr>
          <a:xfrm>
            <a:off x="3311610" y="4594348"/>
            <a:ext cx="1347709" cy="5288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EA946F-5E5E-995F-0A2D-BE651374EF03}"/>
              </a:ext>
            </a:extLst>
          </p:cNvPr>
          <p:cNvCxnSpPr>
            <a:cxnSpLocks/>
            <a:stCxn id="14" idx="3"/>
            <a:endCxn id="9" idx="2"/>
          </p:cNvCxnSpPr>
          <p:nvPr/>
        </p:nvCxnSpPr>
        <p:spPr>
          <a:xfrm flipV="1">
            <a:off x="3311610" y="5430964"/>
            <a:ext cx="1347709" cy="50615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FDA0E2-66E2-5160-C70A-8AE66584F671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5536649" y="5265734"/>
            <a:ext cx="831199" cy="1134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B0EFB85-F656-7D26-08DD-6247EF5D9709}"/>
              </a:ext>
            </a:extLst>
          </p:cNvPr>
          <p:cNvCxnSpPr>
            <a:cxnSpLocks/>
            <a:stCxn id="10" idx="2"/>
            <a:endCxn id="11" idx="1"/>
          </p:cNvCxnSpPr>
          <p:nvPr/>
        </p:nvCxnSpPr>
        <p:spPr>
          <a:xfrm>
            <a:off x="7922740" y="5419622"/>
            <a:ext cx="580767" cy="51750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AEE06C9-80BE-5822-A405-EBCDB434658B}"/>
              </a:ext>
            </a:extLst>
          </p:cNvPr>
          <p:cNvCxnSpPr>
            <a:cxnSpLocks/>
            <a:stCxn id="10" idx="0"/>
            <a:endCxn id="12" idx="1"/>
          </p:cNvCxnSpPr>
          <p:nvPr/>
        </p:nvCxnSpPr>
        <p:spPr>
          <a:xfrm flipV="1">
            <a:off x="7922740" y="4594349"/>
            <a:ext cx="580768" cy="5174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3E16364-B8B9-E398-79F7-1FA868133F28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>
            <a:off x="2102708" y="4748236"/>
            <a:ext cx="0" cy="1034998"/>
          </a:xfrm>
          <a:prstGeom prst="line">
            <a:avLst/>
          </a:prstGeom>
          <a:ln w="19050">
            <a:solidFill>
              <a:srgbClr val="C9364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02E9001-E0E2-3D6D-0457-4F764B7FF3A5}"/>
              </a:ext>
            </a:extLst>
          </p:cNvPr>
          <p:cNvSpPr txBox="1"/>
          <p:nvPr/>
        </p:nvSpPr>
        <p:spPr>
          <a:xfrm>
            <a:off x="2198638" y="5131747"/>
            <a:ext cx="609226" cy="6155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sv-SE" sz="2000" i="1" dirty="0">
                <a:solidFill>
                  <a:srgbClr val="C9364F"/>
                </a:solidFill>
              </a:rPr>
              <a:t>ab</a:t>
            </a:r>
          </a:p>
          <a:p>
            <a:pPr algn="l"/>
            <a:endParaRPr lang="sv-SE" sz="2000" dirty="0" err="1">
              <a:solidFill>
                <a:schemeClr val="accent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E7D648-948C-F43F-B334-82C0A24514DB}"/>
              </a:ext>
            </a:extLst>
          </p:cNvPr>
          <p:cNvSpPr txBox="1"/>
          <p:nvPr/>
        </p:nvSpPr>
        <p:spPr>
          <a:xfrm>
            <a:off x="3933568" y="4507633"/>
            <a:ext cx="535047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sv-SE" sz="2000" i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00E511-FAAC-D2F8-0536-3450F9B630AC}"/>
              </a:ext>
            </a:extLst>
          </p:cNvPr>
          <p:cNvSpPr txBox="1"/>
          <p:nvPr/>
        </p:nvSpPr>
        <p:spPr>
          <a:xfrm>
            <a:off x="3933568" y="5706290"/>
            <a:ext cx="535047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sv-SE" sz="2000" i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0A7B87-4935-4306-940A-D7F2808CF4AB}"/>
              </a:ext>
            </a:extLst>
          </p:cNvPr>
          <p:cNvSpPr txBox="1"/>
          <p:nvPr/>
        </p:nvSpPr>
        <p:spPr>
          <a:xfrm>
            <a:off x="7968460" y="5685566"/>
            <a:ext cx="535047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sv-SE" sz="2000" i="1" dirty="0">
                <a:solidFill>
                  <a:schemeClr val="accent1"/>
                </a:solidFill>
              </a:rPr>
              <a:t>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E7EB61-7E20-E47F-522A-3BA2A1548295}"/>
              </a:ext>
            </a:extLst>
          </p:cNvPr>
          <p:cNvSpPr txBox="1"/>
          <p:nvPr/>
        </p:nvSpPr>
        <p:spPr>
          <a:xfrm>
            <a:off x="7968460" y="4583576"/>
            <a:ext cx="535047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sv-SE" sz="2000" i="1" dirty="0">
                <a:solidFill>
                  <a:schemeClr val="accent1"/>
                </a:solidFill>
              </a:rPr>
              <a:t>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FA92D-B7CC-E1DA-8624-E5978C39E090}"/>
              </a:ext>
            </a:extLst>
          </p:cNvPr>
          <p:cNvSpPr txBox="1"/>
          <p:nvPr/>
        </p:nvSpPr>
        <p:spPr>
          <a:xfrm>
            <a:off x="5868220" y="4891353"/>
            <a:ext cx="535047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sv-SE" sz="2000" i="1" dirty="0">
                <a:solidFill>
                  <a:schemeClr val="accent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359289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C97559C-8D1F-4DD4-F18F-2BDA46CB82A8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769631452"/>
              </p:ext>
            </p:extLst>
          </p:nvPr>
        </p:nvGraphicFramePr>
        <p:xfrm>
          <a:off x="766763" y="1592263"/>
          <a:ext cx="9974260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34536">
                  <a:extLst>
                    <a:ext uri="{9D8B030D-6E8A-4147-A177-3AD203B41FA5}">
                      <a16:colId xmlns:a16="http://schemas.microsoft.com/office/drawing/2014/main" val="3684933333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3136836166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1440135478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1603682516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4114759593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152464606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10609819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Svenska obligationer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800" i="1" dirty="0">
                          <a:solidFill>
                            <a:srgbClr val="C9364F"/>
                          </a:solidFill>
                        </a:rPr>
                        <a:t>ab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i="1" dirty="0" err="1">
                          <a:solidFill>
                            <a:srgbClr val="C9364F"/>
                          </a:solidFill>
                        </a:rPr>
                        <a:t>acd</a:t>
                      </a:r>
                      <a:endParaRPr lang="sv-SE" sz="1800" i="1" dirty="0">
                        <a:solidFill>
                          <a:srgbClr val="C9364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45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Svenska fastigheter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800" i="1" dirty="0">
                          <a:solidFill>
                            <a:srgbClr val="C9364F"/>
                          </a:solidFill>
                        </a:rPr>
                        <a:t>ab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7880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Svensk börs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2164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Utländska noterade aktier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6052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Utländska onoterade aktier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i="1" dirty="0" err="1">
                          <a:solidFill>
                            <a:srgbClr val="C9364F"/>
                          </a:solidFill>
                        </a:rPr>
                        <a:t>acd</a:t>
                      </a:r>
                      <a:endParaRPr lang="sv-SE" sz="1800" i="1" dirty="0">
                        <a:solidFill>
                          <a:srgbClr val="C9364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4570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Utländska företagsobligationer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rgbClr val="C9364F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115930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4CD780-1020-930A-3B42-DD27120DB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47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BAF1F8-2243-6988-7AAF-DF429DA25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1481"/>
            <a:ext cx="10366675" cy="1027907"/>
          </a:xfrm>
        </p:spPr>
        <p:txBody>
          <a:bodyPr/>
          <a:lstStyle/>
          <a:p>
            <a:r>
              <a:rPr lang="sv-SE" dirty="0"/>
              <a:t>Korrelationsmatriser – grafiska modeller/</a:t>
            </a:r>
            <a:r>
              <a:rPr lang="sv-SE" dirty="0" err="1"/>
              <a:t>covariance</a:t>
            </a:r>
            <a:r>
              <a:rPr lang="sv-SE" dirty="0"/>
              <a:t> </a:t>
            </a:r>
            <a:r>
              <a:rPr lang="sv-SE" dirty="0" err="1"/>
              <a:t>selection</a:t>
            </a:r>
            <a:br>
              <a:rPr lang="sv-SE" dirty="0"/>
            </a:br>
            <a:r>
              <a:rPr lang="sv-SE" dirty="0">
                <a:solidFill>
                  <a:srgbClr val="C9364F"/>
                </a:solidFill>
              </a:rPr>
              <a:t>Enkelt om grafen saknar loopar!</a:t>
            </a:r>
            <a:endParaRPr lang="sv-SE" dirty="0"/>
          </a:p>
        </p:txBody>
      </p:sp>
      <p:sp>
        <p:nvSpPr>
          <p:cNvPr id="8" name="Double Bracket 7">
            <a:extLst>
              <a:ext uri="{FF2B5EF4-FFF2-40B4-BE49-F238E27FC236}">
                <a16:creationId xmlns:a16="http://schemas.microsoft.com/office/drawing/2014/main" id="{5AE1627B-B537-5D0D-8AB5-B368F80E9D41}"/>
              </a:ext>
            </a:extLst>
          </p:cNvPr>
          <p:cNvSpPr/>
          <p:nvPr/>
        </p:nvSpPr>
        <p:spPr>
          <a:xfrm>
            <a:off x="4188941" y="1592264"/>
            <a:ext cx="6563197" cy="2225039"/>
          </a:xfrm>
          <a:prstGeom prst="bracketPair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915F85-BCFD-9D59-FDFE-AE228BC0C832}"/>
              </a:ext>
            </a:extLst>
          </p:cNvPr>
          <p:cNvSpPr txBox="1"/>
          <p:nvPr/>
        </p:nvSpPr>
        <p:spPr>
          <a:xfrm>
            <a:off x="3781989" y="5123187"/>
            <a:ext cx="175466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Svenska aktier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5F3F88-0D31-E289-9EBA-5CEB3C0D9766}"/>
              </a:ext>
            </a:extLst>
          </p:cNvPr>
          <p:cNvSpPr txBox="1"/>
          <p:nvPr/>
        </p:nvSpPr>
        <p:spPr>
          <a:xfrm>
            <a:off x="6367848" y="5111845"/>
            <a:ext cx="3109784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Utländska noterade aktier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DE6C8B-B7E1-3731-E957-74D681982389}"/>
              </a:ext>
            </a:extLst>
          </p:cNvPr>
          <p:cNvSpPr txBox="1"/>
          <p:nvPr/>
        </p:nvSpPr>
        <p:spPr>
          <a:xfrm>
            <a:off x="8503507" y="5783234"/>
            <a:ext cx="3531973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Utländska företagsobligationer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BA3E64-8595-E0B4-470B-32FCAB565BA1}"/>
              </a:ext>
            </a:extLst>
          </p:cNvPr>
          <p:cNvSpPr txBox="1"/>
          <p:nvPr/>
        </p:nvSpPr>
        <p:spPr>
          <a:xfrm>
            <a:off x="8503508" y="4440460"/>
            <a:ext cx="3531972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Utländska onoterade aktier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39E558-D65C-3359-8851-50D8F0F29BCE}"/>
              </a:ext>
            </a:extLst>
          </p:cNvPr>
          <p:cNvSpPr txBox="1"/>
          <p:nvPr/>
        </p:nvSpPr>
        <p:spPr>
          <a:xfrm>
            <a:off x="893805" y="4440459"/>
            <a:ext cx="2417805" cy="307777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Svenska obligationer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B56C7B-C1C7-3AE4-A9C3-BB2F53521D5B}"/>
              </a:ext>
            </a:extLst>
          </p:cNvPr>
          <p:cNvSpPr txBox="1"/>
          <p:nvPr/>
        </p:nvSpPr>
        <p:spPr>
          <a:xfrm>
            <a:off x="893805" y="5783234"/>
            <a:ext cx="2417805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Svenska fastigheter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EC98C4-8E1C-815A-8C21-2ACBC5521588}"/>
              </a:ext>
            </a:extLst>
          </p:cNvPr>
          <p:cNvCxnSpPr>
            <a:cxnSpLocks/>
            <a:stCxn id="13" idx="3"/>
            <a:endCxn id="9" idx="0"/>
          </p:cNvCxnSpPr>
          <p:nvPr/>
        </p:nvCxnSpPr>
        <p:spPr>
          <a:xfrm>
            <a:off x="3311610" y="4594348"/>
            <a:ext cx="1347709" cy="5288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EA946F-5E5E-995F-0A2D-BE651374EF03}"/>
              </a:ext>
            </a:extLst>
          </p:cNvPr>
          <p:cNvCxnSpPr>
            <a:cxnSpLocks/>
            <a:stCxn id="14" idx="3"/>
            <a:endCxn id="9" idx="2"/>
          </p:cNvCxnSpPr>
          <p:nvPr/>
        </p:nvCxnSpPr>
        <p:spPr>
          <a:xfrm flipV="1">
            <a:off x="3311610" y="5430964"/>
            <a:ext cx="1347709" cy="50615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FDA0E2-66E2-5160-C70A-8AE66584F671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5536649" y="5265734"/>
            <a:ext cx="831199" cy="1134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B0EFB85-F656-7D26-08DD-6247EF5D9709}"/>
              </a:ext>
            </a:extLst>
          </p:cNvPr>
          <p:cNvCxnSpPr>
            <a:cxnSpLocks/>
            <a:stCxn id="10" idx="2"/>
            <a:endCxn id="11" idx="1"/>
          </p:cNvCxnSpPr>
          <p:nvPr/>
        </p:nvCxnSpPr>
        <p:spPr>
          <a:xfrm>
            <a:off x="7922740" y="5419622"/>
            <a:ext cx="580767" cy="51750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AEE06C9-80BE-5822-A405-EBCDB434658B}"/>
              </a:ext>
            </a:extLst>
          </p:cNvPr>
          <p:cNvCxnSpPr>
            <a:cxnSpLocks/>
            <a:stCxn id="10" idx="0"/>
            <a:endCxn id="12" idx="1"/>
          </p:cNvCxnSpPr>
          <p:nvPr/>
        </p:nvCxnSpPr>
        <p:spPr>
          <a:xfrm flipV="1">
            <a:off x="7922740" y="4594349"/>
            <a:ext cx="580768" cy="5174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3E16364-B8B9-E398-79F7-1FA868133F28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>
            <a:off x="2102708" y="4748236"/>
            <a:ext cx="0" cy="1034998"/>
          </a:xfrm>
          <a:prstGeom prst="line">
            <a:avLst/>
          </a:prstGeom>
          <a:ln w="19050">
            <a:solidFill>
              <a:srgbClr val="C9364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02E9001-E0E2-3D6D-0457-4F764B7FF3A5}"/>
              </a:ext>
            </a:extLst>
          </p:cNvPr>
          <p:cNvSpPr txBox="1"/>
          <p:nvPr/>
        </p:nvSpPr>
        <p:spPr>
          <a:xfrm>
            <a:off x="2198638" y="5131747"/>
            <a:ext cx="609226" cy="6155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sv-SE" sz="2000" i="1" dirty="0">
                <a:solidFill>
                  <a:srgbClr val="C9364F"/>
                </a:solidFill>
              </a:rPr>
              <a:t>ab</a:t>
            </a:r>
          </a:p>
          <a:p>
            <a:pPr algn="l"/>
            <a:endParaRPr lang="sv-SE" sz="2000" dirty="0" err="1">
              <a:solidFill>
                <a:schemeClr val="accent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E7D648-948C-F43F-B334-82C0A24514DB}"/>
              </a:ext>
            </a:extLst>
          </p:cNvPr>
          <p:cNvSpPr txBox="1"/>
          <p:nvPr/>
        </p:nvSpPr>
        <p:spPr>
          <a:xfrm>
            <a:off x="3933568" y="4507633"/>
            <a:ext cx="535047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sv-SE" sz="2000" i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00E511-FAAC-D2F8-0536-3450F9B630AC}"/>
              </a:ext>
            </a:extLst>
          </p:cNvPr>
          <p:cNvSpPr txBox="1"/>
          <p:nvPr/>
        </p:nvSpPr>
        <p:spPr>
          <a:xfrm>
            <a:off x="3933568" y="5706290"/>
            <a:ext cx="535047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sv-SE" sz="2000" i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0A7B87-4935-4306-940A-D7F2808CF4AB}"/>
              </a:ext>
            </a:extLst>
          </p:cNvPr>
          <p:cNvSpPr txBox="1"/>
          <p:nvPr/>
        </p:nvSpPr>
        <p:spPr>
          <a:xfrm>
            <a:off x="7968460" y="5685566"/>
            <a:ext cx="535047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sv-SE" sz="2000" i="1" dirty="0">
                <a:solidFill>
                  <a:schemeClr val="accent1"/>
                </a:solidFill>
              </a:rPr>
              <a:t>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E7EB61-7E20-E47F-522A-3BA2A1548295}"/>
              </a:ext>
            </a:extLst>
          </p:cNvPr>
          <p:cNvSpPr txBox="1"/>
          <p:nvPr/>
        </p:nvSpPr>
        <p:spPr>
          <a:xfrm>
            <a:off x="7968460" y="4583576"/>
            <a:ext cx="535047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sv-SE" sz="2000" i="1" dirty="0">
                <a:solidFill>
                  <a:schemeClr val="accent1"/>
                </a:solidFill>
              </a:rPr>
              <a:t>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FA92D-B7CC-E1DA-8624-E5978C39E090}"/>
              </a:ext>
            </a:extLst>
          </p:cNvPr>
          <p:cNvSpPr txBox="1"/>
          <p:nvPr/>
        </p:nvSpPr>
        <p:spPr>
          <a:xfrm>
            <a:off x="5868220" y="4891353"/>
            <a:ext cx="535047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sv-SE" sz="2000" i="1" dirty="0">
                <a:solidFill>
                  <a:schemeClr val="accent1"/>
                </a:solidFill>
              </a:rPr>
              <a:t>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837ACE-E847-8BD1-1888-DF42FE4F6893}"/>
              </a:ext>
            </a:extLst>
          </p:cNvPr>
          <p:cNvCxnSpPr>
            <a:cxnSpLocks/>
          </p:cNvCxnSpPr>
          <p:nvPr/>
        </p:nvCxnSpPr>
        <p:spPr>
          <a:xfrm>
            <a:off x="3311610" y="4440459"/>
            <a:ext cx="5191897" cy="0"/>
          </a:xfrm>
          <a:prstGeom prst="line">
            <a:avLst/>
          </a:prstGeom>
          <a:ln w="19050">
            <a:solidFill>
              <a:srgbClr val="C9364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078E78C-5E9A-6E3F-3D3E-0EBE21A326A4}"/>
              </a:ext>
            </a:extLst>
          </p:cNvPr>
          <p:cNvSpPr txBox="1"/>
          <p:nvPr/>
        </p:nvSpPr>
        <p:spPr>
          <a:xfrm>
            <a:off x="5654862" y="4050353"/>
            <a:ext cx="831199" cy="6155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i="1" dirty="0" err="1">
                <a:solidFill>
                  <a:srgbClr val="C9364F"/>
                </a:solidFill>
              </a:rPr>
              <a:t>acd</a:t>
            </a:r>
            <a:endParaRPr lang="sv-SE" sz="2000" i="1" dirty="0">
              <a:solidFill>
                <a:srgbClr val="C9364F"/>
              </a:solidFill>
            </a:endParaRPr>
          </a:p>
          <a:p>
            <a:pPr algn="ctr"/>
            <a:endParaRPr lang="sv-SE" sz="2000" dirty="0" err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9274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C97559C-8D1F-4DD4-F18F-2BDA46CB82A8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502376175"/>
              </p:ext>
            </p:extLst>
          </p:nvPr>
        </p:nvGraphicFramePr>
        <p:xfrm>
          <a:off x="766763" y="1592263"/>
          <a:ext cx="9974260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34536">
                  <a:extLst>
                    <a:ext uri="{9D8B030D-6E8A-4147-A177-3AD203B41FA5}">
                      <a16:colId xmlns:a16="http://schemas.microsoft.com/office/drawing/2014/main" val="3684933333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3136836166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1440135478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1603682516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4114759593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152464606"/>
                    </a:ext>
                  </a:extLst>
                </a:gridCol>
                <a:gridCol w="1089954">
                  <a:extLst>
                    <a:ext uri="{9D8B030D-6E8A-4147-A177-3AD203B41FA5}">
                      <a16:colId xmlns:a16="http://schemas.microsoft.com/office/drawing/2014/main" val="10609819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Svenska obligationer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800" i="1" dirty="0">
                          <a:solidFill>
                            <a:srgbClr val="C9364F"/>
                          </a:solidFill>
                        </a:rPr>
                        <a:t>ab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i="1" dirty="0" err="1">
                          <a:solidFill>
                            <a:srgbClr val="C9364F"/>
                          </a:solidFill>
                        </a:rPr>
                        <a:t>ac</a:t>
                      </a:r>
                      <a:endParaRPr lang="sv-SE" sz="1800" i="1" dirty="0">
                        <a:solidFill>
                          <a:srgbClr val="C9364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i="1" dirty="0" err="1">
                          <a:solidFill>
                            <a:srgbClr val="C9364F"/>
                          </a:solidFill>
                        </a:rPr>
                        <a:t>acd</a:t>
                      </a:r>
                      <a:endParaRPr lang="sv-SE" sz="1800" i="1" dirty="0">
                        <a:solidFill>
                          <a:srgbClr val="C9364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i="1" dirty="0" err="1">
                          <a:solidFill>
                            <a:srgbClr val="C9364F"/>
                          </a:solidFill>
                        </a:rPr>
                        <a:t>ace</a:t>
                      </a:r>
                      <a:endParaRPr lang="sv-SE" sz="1800" i="1" dirty="0">
                        <a:solidFill>
                          <a:srgbClr val="C9364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45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Svenska fastigheter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800" i="1" dirty="0">
                          <a:solidFill>
                            <a:srgbClr val="C9364F"/>
                          </a:solidFill>
                        </a:rPr>
                        <a:t>ab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i="1" dirty="0" err="1">
                          <a:solidFill>
                            <a:srgbClr val="C9364F"/>
                          </a:solidFill>
                        </a:rPr>
                        <a:t>bc</a:t>
                      </a:r>
                      <a:endParaRPr lang="sv-SE" sz="1800" i="1" dirty="0">
                        <a:solidFill>
                          <a:srgbClr val="C9364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i="1" dirty="0" err="1">
                          <a:solidFill>
                            <a:srgbClr val="C9364F"/>
                          </a:solidFill>
                        </a:rPr>
                        <a:t>bcd</a:t>
                      </a:r>
                      <a:endParaRPr lang="sv-SE" sz="1800" i="1" dirty="0">
                        <a:solidFill>
                          <a:srgbClr val="C9364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i="1" dirty="0" err="1">
                          <a:solidFill>
                            <a:srgbClr val="C9364F"/>
                          </a:solidFill>
                        </a:rPr>
                        <a:t>bce</a:t>
                      </a:r>
                      <a:endParaRPr lang="sv-SE" sz="1800" i="1" dirty="0">
                        <a:solidFill>
                          <a:srgbClr val="C9364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7880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Svensk börs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i="1" dirty="0">
                          <a:solidFill>
                            <a:srgbClr val="C9364F"/>
                          </a:solidFill>
                        </a:rPr>
                        <a:t>cd</a:t>
                      </a:r>
                      <a:endParaRPr lang="sv-SE" b="1" dirty="0">
                        <a:solidFill>
                          <a:srgbClr val="C9364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i="1" dirty="0" err="1">
                          <a:solidFill>
                            <a:srgbClr val="C9364F"/>
                          </a:solidFill>
                        </a:rPr>
                        <a:t>ce</a:t>
                      </a:r>
                      <a:endParaRPr lang="sv-SE" b="1" dirty="0">
                        <a:solidFill>
                          <a:srgbClr val="C9364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2164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Utländska noterade aktier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i="1" dirty="0" err="1">
                          <a:solidFill>
                            <a:srgbClr val="C9364F"/>
                          </a:solidFill>
                        </a:rPr>
                        <a:t>ac</a:t>
                      </a:r>
                      <a:endParaRPr lang="sv-SE" sz="1800" i="1" dirty="0">
                        <a:solidFill>
                          <a:srgbClr val="C9364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i="1" dirty="0" err="1">
                          <a:solidFill>
                            <a:srgbClr val="C9364F"/>
                          </a:solidFill>
                        </a:rPr>
                        <a:t>bc</a:t>
                      </a:r>
                      <a:endParaRPr lang="sv-SE" sz="1800" i="1" dirty="0">
                        <a:solidFill>
                          <a:srgbClr val="C9364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6052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Utländska onoterade aktier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i="1" dirty="0" err="1">
                          <a:solidFill>
                            <a:srgbClr val="C9364F"/>
                          </a:solidFill>
                        </a:rPr>
                        <a:t>acd</a:t>
                      </a:r>
                      <a:endParaRPr lang="sv-SE" sz="1800" i="1" dirty="0">
                        <a:solidFill>
                          <a:srgbClr val="C9364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i="1" dirty="0" err="1">
                          <a:solidFill>
                            <a:srgbClr val="C9364F"/>
                          </a:solidFill>
                        </a:rPr>
                        <a:t>bcd</a:t>
                      </a:r>
                      <a:endParaRPr lang="sv-SE" sz="1800" i="1" dirty="0">
                        <a:solidFill>
                          <a:srgbClr val="C9364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i="1" dirty="0">
                          <a:solidFill>
                            <a:srgbClr val="C9364F"/>
                          </a:solidFill>
                        </a:rPr>
                        <a:t>cd</a:t>
                      </a:r>
                      <a:endParaRPr lang="sv-SE" b="1" dirty="0">
                        <a:solidFill>
                          <a:srgbClr val="C9364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i="1" dirty="0">
                          <a:solidFill>
                            <a:srgbClr val="C9364F"/>
                          </a:solidFill>
                        </a:rPr>
                        <a:t>de</a:t>
                      </a:r>
                      <a:endParaRPr lang="sv-SE" b="1" dirty="0">
                        <a:solidFill>
                          <a:srgbClr val="C9364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4570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accent1"/>
                          </a:solidFill>
                        </a:rPr>
                        <a:t>Utländska företagsobligationer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i="1" dirty="0" err="1">
                          <a:solidFill>
                            <a:srgbClr val="C9364F"/>
                          </a:solidFill>
                        </a:rPr>
                        <a:t>ace</a:t>
                      </a:r>
                      <a:endParaRPr lang="sv-SE" sz="1800" i="1" dirty="0">
                        <a:solidFill>
                          <a:srgbClr val="C9364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i="1" dirty="0" err="1">
                          <a:solidFill>
                            <a:srgbClr val="C9364F"/>
                          </a:solidFill>
                        </a:rPr>
                        <a:t>bce</a:t>
                      </a:r>
                      <a:endParaRPr lang="sv-SE" sz="1800" i="1" dirty="0">
                        <a:solidFill>
                          <a:srgbClr val="C9364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i="1" dirty="0" err="1">
                          <a:solidFill>
                            <a:srgbClr val="C9364F"/>
                          </a:solidFill>
                        </a:rPr>
                        <a:t>ce</a:t>
                      </a:r>
                      <a:endParaRPr lang="sv-SE" b="1" dirty="0">
                        <a:solidFill>
                          <a:srgbClr val="C9364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0" i="1" dirty="0">
                          <a:solidFill>
                            <a:schemeClr val="accent1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800" i="1" dirty="0">
                          <a:solidFill>
                            <a:srgbClr val="C9364F"/>
                          </a:solidFill>
                        </a:rPr>
                        <a:t>de</a:t>
                      </a:r>
                      <a:endParaRPr lang="sv-SE" b="1" dirty="0">
                        <a:solidFill>
                          <a:srgbClr val="C9364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b="1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115930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4CD780-1020-930A-3B42-DD27120DB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48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BAF1F8-2243-6988-7AAF-DF429DA25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1481"/>
            <a:ext cx="10650880" cy="1027907"/>
          </a:xfrm>
        </p:spPr>
        <p:txBody>
          <a:bodyPr/>
          <a:lstStyle/>
          <a:p>
            <a:r>
              <a:rPr lang="sv-SE" dirty="0"/>
              <a:t>Korrelationsmatriser – grafiska modeller/</a:t>
            </a:r>
            <a:r>
              <a:rPr lang="sv-SE" dirty="0" err="1"/>
              <a:t>covariance</a:t>
            </a:r>
            <a:r>
              <a:rPr lang="sv-SE" dirty="0"/>
              <a:t> </a:t>
            </a:r>
            <a:r>
              <a:rPr lang="sv-SE" dirty="0" err="1"/>
              <a:t>selection</a:t>
            </a:r>
            <a:br>
              <a:rPr lang="sv-SE" dirty="0"/>
            </a:br>
            <a:r>
              <a:rPr lang="sv-SE" dirty="0">
                <a:solidFill>
                  <a:srgbClr val="C9364F"/>
                </a:solidFill>
              </a:rPr>
              <a:t>Enkelt om grafen saknar loopar!</a:t>
            </a:r>
            <a:endParaRPr lang="sv-SE" dirty="0"/>
          </a:p>
        </p:txBody>
      </p:sp>
      <p:sp>
        <p:nvSpPr>
          <p:cNvPr id="8" name="Double Bracket 7">
            <a:extLst>
              <a:ext uri="{FF2B5EF4-FFF2-40B4-BE49-F238E27FC236}">
                <a16:creationId xmlns:a16="http://schemas.microsoft.com/office/drawing/2014/main" id="{5AE1627B-B537-5D0D-8AB5-B368F80E9D41}"/>
              </a:ext>
            </a:extLst>
          </p:cNvPr>
          <p:cNvSpPr/>
          <p:nvPr/>
        </p:nvSpPr>
        <p:spPr>
          <a:xfrm>
            <a:off x="4188941" y="1592264"/>
            <a:ext cx="6563197" cy="2225039"/>
          </a:xfrm>
          <a:prstGeom prst="bracketPair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915F85-BCFD-9D59-FDFE-AE228BC0C832}"/>
              </a:ext>
            </a:extLst>
          </p:cNvPr>
          <p:cNvSpPr txBox="1"/>
          <p:nvPr/>
        </p:nvSpPr>
        <p:spPr>
          <a:xfrm>
            <a:off x="3781989" y="5123187"/>
            <a:ext cx="1754660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Svenska aktier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5F3F88-0D31-E289-9EBA-5CEB3C0D9766}"/>
              </a:ext>
            </a:extLst>
          </p:cNvPr>
          <p:cNvSpPr txBox="1"/>
          <p:nvPr/>
        </p:nvSpPr>
        <p:spPr>
          <a:xfrm>
            <a:off x="6367848" y="5111845"/>
            <a:ext cx="3109784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Utländska noterade aktier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DE6C8B-B7E1-3731-E957-74D681982389}"/>
              </a:ext>
            </a:extLst>
          </p:cNvPr>
          <p:cNvSpPr txBox="1"/>
          <p:nvPr/>
        </p:nvSpPr>
        <p:spPr>
          <a:xfrm>
            <a:off x="8503507" y="5783234"/>
            <a:ext cx="3531973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Utländska företagsobligationer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BA3E64-8595-E0B4-470B-32FCAB565BA1}"/>
              </a:ext>
            </a:extLst>
          </p:cNvPr>
          <p:cNvSpPr txBox="1"/>
          <p:nvPr/>
        </p:nvSpPr>
        <p:spPr>
          <a:xfrm>
            <a:off x="8503508" y="4440460"/>
            <a:ext cx="3531972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Utländska onoterade aktier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39E558-D65C-3359-8851-50D8F0F29BCE}"/>
              </a:ext>
            </a:extLst>
          </p:cNvPr>
          <p:cNvSpPr txBox="1"/>
          <p:nvPr/>
        </p:nvSpPr>
        <p:spPr>
          <a:xfrm>
            <a:off x="893805" y="4440459"/>
            <a:ext cx="2417805" cy="307777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Svenska obligationer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B56C7B-C1C7-3AE4-A9C3-BB2F53521D5B}"/>
              </a:ext>
            </a:extLst>
          </p:cNvPr>
          <p:cNvSpPr txBox="1"/>
          <p:nvPr/>
        </p:nvSpPr>
        <p:spPr>
          <a:xfrm>
            <a:off x="893805" y="5783234"/>
            <a:ext cx="2417805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Svenska fastigheter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EC98C4-8E1C-815A-8C21-2ACBC5521588}"/>
              </a:ext>
            </a:extLst>
          </p:cNvPr>
          <p:cNvCxnSpPr>
            <a:cxnSpLocks/>
            <a:stCxn id="13" idx="3"/>
            <a:endCxn id="9" idx="0"/>
          </p:cNvCxnSpPr>
          <p:nvPr/>
        </p:nvCxnSpPr>
        <p:spPr>
          <a:xfrm>
            <a:off x="3311610" y="4594348"/>
            <a:ext cx="1347709" cy="52883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EA946F-5E5E-995F-0A2D-BE651374EF03}"/>
              </a:ext>
            </a:extLst>
          </p:cNvPr>
          <p:cNvCxnSpPr>
            <a:cxnSpLocks/>
            <a:stCxn id="14" idx="3"/>
            <a:endCxn id="9" idx="2"/>
          </p:cNvCxnSpPr>
          <p:nvPr/>
        </p:nvCxnSpPr>
        <p:spPr>
          <a:xfrm flipV="1">
            <a:off x="3311610" y="5430964"/>
            <a:ext cx="1347709" cy="50615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FDA0E2-66E2-5160-C70A-8AE66584F671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5536649" y="5265734"/>
            <a:ext cx="831199" cy="1134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B0EFB85-F656-7D26-08DD-6247EF5D9709}"/>
              </a:ext>
            </a:extLst>
          </p:cNvPr>
          <p:cNvCxnSpPr>
            <a:cxnSpLocks/>
            <a:stCxn id="10" idx="2"/>
            <a:endCxn id="11" idx="1"/>
          </p:cNvCxnSpPr>
          <p:nvPr/>
        </p:nvCxnSpPr>
        <p:spPr>
          <a:xfrm>
            <a:off x="7922740" y="5419622"/>
            <a:ext cx="580767" cy="51750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AEE06C9-80BE-5822-A405-EBCDB434658B}"/>
              </a:ext>
            </a:extLst>
          </p:cNvPr>
          <p:cNvCxnSpPr>
            <a:cxnSpLocks/>
            <a:stCxn id="10" idx="0"/>
            <a:endCxn id="12" idx="1"/>
          </p:cNvCxnSpPr>
          <p:nvPr/>
        </p:nvCxnSpPr>
        <p:spPr>
          <a:xfrm flipV="1">
            <a:off x="7922740" y="4594349"/>
            <a:ext cx="580768" cy="51749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6E7D648-948C-F43F-B334-82C0A24514DB}"/>
              </a:ext>
            </a:extLst>
          </p:cNvPr>
          <p:cNvSpPr txBox="1"/>
          <p:nvPr/>
        </p:nvSpPr>
        <p:spPr>
          <a:xfrm>
            <a:off x="3933568" y="4507633"/>
            <a:ext cx="535047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sv-SE" sz="2000" i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00E511-FAAC-D2F8-0536-3450F9B630AC}"/>
              </a:ext>
            </a:extLst>
          </p:cNvPr>
          <p:cNvSpPr txBox="1"/>
          <p:nvPr/>
        </p:nvSpPr>
        <p:spPr>
          <a:xfrm>
            <a:off x="3933568" y="5706290"/>
            <a:ext cx="535047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sv-SE" sz="2000" i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0A7B87-4935-4306-940A-D7F2808CF4AB}"/>
              </a:ext>
            </a:extLst>
          </p:cNvPr>
          <p:cNvSpPr txBox="1"/>
          <p:nvPr/>
        </p:nvSpPr>
        <p:spPr>
          <a:xfrm>
            <a:off x="7968460" y="5685566"/>
            <a:ext cx="535047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sv-SE" sz="2000" i="1" dirty="0">
                <a:solidFill>
                  <a:schemeClr val="accent1"/>
                </a:solidFill>
              </a:rPr>
              <a:t>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E7EB61-7E20-E47F-522A-3BA2A1548295}"/>
              </a:ext>
            </a:extLst>
          </p:cNvPr>
          <p:cNvSpPr txBox="1"/>
          <p:nvPr/>
        </p:nvSpPr>
        <p:spPr>
          <a:xfrm>
            <a:off x="7968460" y="4583576"/>
            <a:ext cx="535047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sv-SE" sz="2000" i="1" dirty="0">
                <a:solidFill>
                  <a:schemeClr val="accent1"/>
                </a:solidFill>
              </a:rPr>
              <a:t>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FFA92D-B7CC-E1DA-8624-E5978C39E090}"/>
              </a:ext>
            </a:extLst>
          </p:cNvPr>
          <p:cNvSpPr txBox="1"/>
          <p:nvPr/>
        </p:nvSpPr>
        <p:spPr>
          <a:xfrm>
            <a:off x="5868220" y="4891353"/>
            <a:ext cx="535047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sv-SE" sz="2000" i="1" dirty="0">
                <a:solidFill>
                  <a:schemeClr val="accent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165312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4CD780-1020-930A-3B42-DD27120DB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49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BAF1F8-2243-6988-7AAF-DF429DA25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1481"/>
            <a:ext cx="10650880" cy="1027907"/>
          </a:xfrm>
        </p:spPr>
        <p:txBody>
          <a:bodyPr/>
          <a:lstStyle/>
          <a:p>
            <a:r>
              <a:rPr lang="sv-SE" dirty="0"/>
              <a:t>Korrelationsmatriser – grafiska modeller/</a:t>
            </a:r>
            <a:r>
              <a:rPr lang="sv-SE" dirty="0" err="1"/>
              <a:t>covariance</a:t>
            </a:r>
            <a:r>
              <a:rPr lang="sv-SE" dirty="0"/>
              <a:t> </a:t>
            </a:r>
            <a:r>
              <a:rPr lang="sv-SE" dirty="0" err="1"/>
              <a:t>selection</a:t>
            </a:r>
            <a:br>
              <a:rPr lang="sv-SE" dirty="0"/>
            </a:br>
            <a:r>
              <a:rPr lang="sv-SE" dirty="0">
                <a:solidFill>
                  <a:srgbClr val="C9364F"/>
                </a:solidFill>
              </a:rPr>
              <a:t>Men om grafen </a:t>
            </a:r>
            <a:r>
              <a:rPr lang="sv-SE" i="1" dirty="0">
                <a:solidFill>
                  <a:srgbClr val="C9364F"/>
                </a:solidFill>
              </a:rPr>
              <a:t>har</a:t>
            </a:r>
            <a:r>
              <a:rPr lang="sv-SE" dirty="0">
                <a:solidFill>
                  <a:srgbClr val="C9364F"/>
                </a:solidFill>
              </a:rPr>
              <a:t> loopar...</a:t>
            </a:r>
            <a:endParaRPr lang="sv-S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B4258E-CBA5-6A88-0C56-DFC2B3F1FE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4" y="1594021"/>
            <a:ext cx="9974261" cy="4151871"/>
          </a:xfrm>
        </p:spPr>
        <p:txBody>
          <a:bodyPr/>
          <a:lstStyle/>
          <a:p>
            <a:r>
              <a:rPr lang="sv-SE" dirty="0"/>
              <a:t>... så kan man formulera det som ett optimeringsproblem</a:t>
            </a:r>
          </a:p>
          <a:p>
            <a:endParaRPr lang="sv-SE" dirty="0"/>
          </a:p>
          <a:p>
            <a:r>
              <a:rPr lang="sv-SE" dirty="0"/>
              <a:t>Vi vill hitta den positivt semidefinita matris K med vissa givna element som har maximal determinant (</a:t>
            </a:r>
            <a:r>
              <a:rPr lang="sv-SE" b="0" i="0" dirty="0">
                <a:effectLst/>
                <a:latin typeface="Arial" panose="020B0604020202020204" pitchFamily="34" charset="0"/>
              </a:rPr>
              <a:t>⇔ </a:t>
            </a:r>
            <a:r>
              <a:rPr lang="sv-SE" dirty="0"/>
              <a:t>maximalt oberoende mellan de stokastiska variablerna)</a:t>
            </a:r>
          </a:p>
          <a:p>
            <a:endParaRPr lang="sv-SE" dirty="0"/>
          </a:p>
          <a:p>
            <a:r>
              <a:rPr lang="sv-SE" dirty="0"/>
              <a:t>Man kan omformulera detta som ett konvext optimeringsproblem</a:t>
            </a:r>
          </a:p>
          <a:p>
            <a:pPr lvl="1"/>
            <a:r>
              <a:rPr lang="sv-SE" dirty="0"/>
              <a:t>Har en eller ingen lösning</a:t>
            </a:r>
          </a:p>
          <a:p>
            <a:pPr lvl="1"/>
            <a:r>
              <a:rPr lang="sv-SE" dirty="0"/>
              <a:t>Kan snabbt lösas numeriskt om det finns en lösning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406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3601B5-B955-77ED-5A72-06D862C03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7A6709-79FF-997D-61DD-A23991C0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Afas</a:t>
            </a:r>
            <a:r>
              <a:rPr lang="sv-SE" dirty="0"/>
              <a:t> finansiella mål</a:t>
            </a:r>
          </a:p>
        </p:txBody>
      </p:sp>
      <p:pic>
        <p:nvPicPr>
          <p:cNvPr id="5" name="Picture 2" descr="Abstract Art Hanging Mobile Kinetic Mobile Art Mobile - Etsy">
            <a:extLst>
              <a:ext uri="{FF2B5EF4-FFF2-40B4-BE49-F238E27FC236}">
                <a16:creationId xmlns:a16="http://schemas.microsoft.com/office/drawing/2014/main" id="{B55A1F2F-8CDC-09DC-8831-A7E3C8240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517" y="1099919"/>
            <a:ext cx="5429084" cy="534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B85266-FA9A-C5B6-8437-C2791909EC19}"/>
              </a:ext>
            </a:extLst>
          </p:cNvPr>
          <p:cNvSpPr txBox="1">
            <a:spLocks/>
          </p:cNvSpPr>
          <p:nvPr/>
        </p:nvSpPr>
        <p:spPr>
          <a:xfrm>
            <a:off x="1709467" y="3951664"/>
            <a:ext cx="2212359" cy="499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5113" indent="-265113" algn="l" defTabSz="914400" rtl="0" eaLnBrk="1" latinLnBrk="0" hangingPunct="1">
              <a:spcBef>
                <a:spcPts val="600"/>
              </a:spcBef>
              <a:buClrTx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600"/>
              </a:spcBef>
              <a:buClrTx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5113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4638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5113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b="1" dirty="0"/>
              <a:t>Alltid solventa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84F28-5F53-7F6B-67BE-5765EEDC282E}"/>
              </a:ext>
            </a:extLst>
          </p:cNvPr>
          <p:cNvSpPr txBox="1"/>
          <p:nvPr/>
        </p:nvSpPr>
        <p:spPr>
          <a:xfrm>
            <a:off x="3435533" y="5328115"/>
            <a:ext cx="3490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b="1" dirty="0">
                <a:solidFill>
                  <a:schemeClr val="accent5">
                    <a:lumMod val="75000"/>
                  </a:schemeClr>
                </a:solidFill>
              </a:rPr>
              <a:t>Hög avkastningsfinansiering</a:t>
            </a:r>
          </a:p>
          <a:p>
            <a:endParaRPr lang="sv-SE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42A7B2-7A27-4B5D-0E76-9C61800E2C16}"/>
              </a:ext>
            </a:extLst>
          </p:cNvPr>
          <p:cNvSpPr txBox="1"/>
          <p:nvPr/>
        </p:nvSpPr>
        <p:spPr>
          <a:xfrm>
            <a:off x="7107941" y="452772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b="1" dirty="0">
                <a:solidFill>
                  <a:schemeClr val="accent1">
                    <a:lumMod val="75000"/>
                  </a:schemeClr>
                </a:solidFill>
              </a:rPr>
              <a:t>Stabil premie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E562C-14CA-208B-3C26-A9FAC68A5F87}"/>
              </a:ext>
            </a:extLst>
          </p:cNvPr>
          <p:cNvSpPr txBox="1"/>
          <p:nvPr/>
        </p:nvSpPr>
        <p:spPr>
          <a:xfrm>
            <a:off x="8502161" y="319093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800" b="1" dirty="0"/>
              <a:t>Skatteeffektivitet</a:t>
            </a: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9448025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49F8F2-D34D-89E8-6DC3-90D23C4706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Regelverk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F535B87-384F-2B3C-30E2-2C51EBB16A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sz="2800" dirty="0"/>
              <a:t>Kapitalkrav under</a:t>
            </a:r>
            <a:br>
              <a:rPr lang="sv-SE" sz="2800" dirty="0"/>
            </a:br>
            <a:r>
              <a:rPr lang="sv-SE" sz="2800" dirty="0"/>
              <a:t>Solvens 2 och Tjänstepensionsdirektivet (IORP 2)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967D61-7256-65B6-A1EE-66B61338B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50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459243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9F0D6-E848-3C80-4B98-AF34C8C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51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5CC142-BCE4-5817-B011-A03D1CD5B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Balansräkning med kapitalkrav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A11028-155C-1360-22AA-AE67EF14C360}"/>
              </a:ext>
            </a:extLst>
          </p:cNvPr>
          <p:cNvCxnSpPr>
            <a:cxnSpLocks/>
          </p:cNvCxnSpPr>
          <p:nvPr/>
        </p:nvCxnSpPr>
        <p:spPr>
          <a:xfrm>
            <a:off x="766763" y="5981700"/>
            <a:ext cx="109124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39660F0-5898-92A3-4491-77769DC08593}"/>
              </a:ext>
            </a:extLst>
          </p:cNvPr>
          <p:cNvSpPr/>
          <p:nvPr/>
        </p:nvSpPr>
        <p:spPr>
          <a:xfrm>
            <a:off x="2627313" y="4093828"/>
            <a:ext cx="3468687" cy="18878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A49BD8-D9C6-7C49-A30F-E58C82A67D6B}"/>
              </a:ext>
            </a:extLst>
          </p:cNvPr>
          <p:cNvSpPr/>
          <p:nvPr/>
        </p:nvSpPr>
        <p:spPr>
          <a:xfrm>
            <a:off x="6351588" y="3428999"/>
            <a:ext cx="3468687" cy="25527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DEAD2-C826-7BC5-7000-CEE717C65CCD}"/>
              </a:ext>
            </a:extLst>
          </p:cNvPr>
          <p:cNvSpPr txBox="1"/>
          <p:nvPr/>
        </p:nvSpPr>
        <p:spPr>
          <a:xfrm>
            <a:off x="3802144" y="6135504"/>
            <a:ext cx="1119024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Tillgångar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3B676F-E0CB-7FCA-1225-BF87F0BC6B2D}"/>
              </a:ext>
            </a:extLst>
          </p:cNvPr>
          <p:cNvSpPr txBox="1"/>
          <p:nvPr/>
        </p:nvSpPr>
        <p:spPr>
          <a:xfrm>
            <a:off x="7650715" y="6128742"/>
            <a:ext cx="870431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Skulder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274EA6-647D-A71D-5039-995FCF3FF38C}"/>
              </a:ext>
            </a:extLst>
          </p:cNvPr>
          <p:cNvSpPr/>
          <p:nvPr/>
        </p:nvSpPr>
        <p:spPr>
          <a:xfrm>
            <a:off x="2627313" y="3231257"/>
            <a:ext cx="3468687" cy="8741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B4FA6C-D7D3-AF59-6C20-899E8ACB56B6}"/>
              </a:ext>
            </a:extLst>
          </p:cNvPr>
          <p:cNvSpPr/>
          <p:nvPr/>
        </p:nvSpPr>
        <p:spPr>
          <a:xfrm>
            <a:off x="2627312" y="1592263"/>
            <a:ext cx="3468687" cy="16389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46232A-FA71-2461-DBB1-1333CB07B2BD}"/>
              </a:ext>
            </a:extLst>
          </p:cNvPr>
          <p:cNvSpPr txBox="1"/>
          <p:nvPr/>
        </p:nvSpPr>
        <p:spPr>
          <a:xfrm>
            <a:off x="4033840" y="2257870"/>
            <a:ext cx="65562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Aktier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5C0445-C9B2-95D9-1E97-DAA18798ED23}"/>
              </a:ext>
            </a:extLst>
          </p:cNvPr>
          <p:cNvSpPr txBox="1"/>
          <p:nvPr/>
        </p:nvSpPr>
        <p:spPr>
          <a:xfrm>
            <a:off x="3720453" y="3514421"/>
            <a:ext cx="128240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Fastigheter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0BB2CD-ECA4-05E1-7961-FFB6455AF8C8}"/>
              </a:ext>
            </a:extLst>
          </p:cNvPr>
          <p:cNvSpPr txBox="1"/>
          <p:nvPr/>
        </p:nvSpPr>
        <p:spPr>
          <a:xfrm>
            <a:off x="3669958" y="4883874"/>
            <a:ext cx="138339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Obligationer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CD95A-D37A-E031-F94D-0FDF79BBC60C}"/>
              </a:ext>
            </a:extLst>
          </p:cNvPr>
          <p:cNvSpPr/>
          <p:nvPr/>
        </p:nvSpPr>
        <p:spPr>
          <a:xfrm>
            <a:off x="6351588" y="2270226"/>
            <a:ext cx="3468687" cy="11587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B73C9C-0312-2162-2FF3-97A3DC0E67A5}"/>
              </a:ext>
            </a:extLst>
          </p:cNvPr>
          <p:cNvSpPr txBox="1"/>
          <p:nvPr/>
        </p:nvSpPr>
        <p:spPr>
          <a:xfrm>
            <a:off x="7451141" y="2689544"/>
            <a:ext cx="1269578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Kapitalkrav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A9CFB-D70A-F412-A565-D313B0B31338}"/>
              </a:ext>
            </a:extLst>
          </p:cNvPr>
          <p:cNvSpPr txBox="1"/>
          <p:nvPr/>
        </p:nvSpPr>
        <p:spPr>
          <a:xfrm>
            <a:off x="6945393" y="4397573"/>
            <a:ext cx="2281074" cy="61555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sv-SE" sz="2000" dirty="0"/>
              <a:t>Försäkringstekniska</a:t>
            </a:r>
            <a:br>
              <a:rPr lang="sv-SE" sz="2000" dirty="0"/>
            </a:br>
            <a:r>
              <a:rPr lang="sv-SE" sz="2000" dirty="0"/>
              <a:t>avsättningar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2F4468C3-12A9-2F5A-FB29-50684F40AEBA}"/>
              </a:ext>
            </a:extLst>
          </p:cNvPr>
          <p:cNvSpPr/>
          <p:nvPr/>
        </p:nvSpPr>
        <p:spPr>
          <a:xfrm>
            <a:off x="9958858" y="1592264"/>
            <a:ext cx="221674" cy="183673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90068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9F0D6-E848-3C80-4B98-AF34C8C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52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5CC142-BCE4-5817-B011-A03D1CD5B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Balansräkning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A11028-155C-1360-22AA-AE67EF14C360}"/>
              </a:ext>
            </a:extLst>
          </p:cNvPr>
          <p:cNvCxnSpPr>
            <a:cxnSpLocks/>
          </p:cNvCxnSpPr>
          <p:nvPr/>
        </p:nvCxnSpPr>
        <p:spPr>
          <a:xfrm>
            <a:off x="766763" y="5981700"/>
            <a:ext cx="109124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39660F0-5898-92A3-4491-77769DC08593}"/>
              </a:ext>
            </a:extLst>
          </p:cNvPr>
          <p:cNvSpPr/>
          <p:nvPr/>
        </p:nvSpPr>
        <p:spPr>
          <a:xfrm>
            <a:off x="2627313" y="4093828"/>
            <a:ext cx="3468687" cy="18878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A49BD8-D9C6-7C49-A30F-E58C82A67D6B}"/>
              </a:ext>
            </a:extLst>
          </p:cNvPr>
          <p:cNvSpPr/>
          <p:nvPr/>
        </p:nvSpPr>
        <p:spPr>
          <a:xfrm>
            <a:off x="6351588" y="3428999"/>
            <a:ext cx="3468687" cy="25527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DEAD2-C826-7BC5-7000-CEE717C65CCD}"/>
              </a:ext>
            </a:extLst>
          </p:cNvPr>
          <p:cNvSpPr txBox="1"/>
          <p:nvPr/>
        </p:nvSpPr>
        <p:spPr>
          <a:xfrm>
            <a:off x="3802144" y="6135504"/>
            <a:ext cx="1119024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Tillgångar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3B676F-E0CB-7FCA-1225-BF87F0BC6B2D}"/>
              </a:ext>
            </a:extLst>
          </p:cNvPr>
          <p:cNvSpPr txBox="1"/>
          <p:nvPr/>
        </p:nvSpPr>
        <p:spPr>
          <a:xfrm>
            <a:off x="7650715" y="6128742"/>
            <a:ext cx="870431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Skulder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274EA6-647D-A71D-5039-995FCF3FF38C}"/>
              </a:ext>
            </a:extLst>
          </p:cNvPr>
          <p:cNvSpPr/>
          <p:nvPr/>
        </p:nvSpPr>
        <p:spPr>
          <a:xfrm>
            <a:off x="2627313" y="3231257"/>
            <a:ext cx="3468687" cy="8741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B4FA6C-D7D3-AF59-6C20-899E8ACB56B6}"/>
              </a:ext>
            </a:extLst>
          </p:cNvPr>
          <p:cNvSpPr/>
          <p:nvPr/>
        </p:nvSpPr>
        <p:spPr>
          <a:xfrm>
            <a:off x="2627312" y="1592263"/>
            <a:ext cx="3468687" cy="16389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46232A-FA71-2461-DBB1-1333CB07B2BD}"/>
              </a:ext>
            </a:extLst>
          </p:cNvPr>
          <p:cNvSpPr txBox="1"/>
          <p:nvPr/>
        </p:nvSpPr>
        <p:spPr>
          <a:xfrm>
            <a:off x="4033840" y="2257870"/>
            <a:ext cx="65562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Aktier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5C0445-C9B2-95D9-1E97-DAA18798ED23}"/>
              </a:ext>
            </a:extLst>
          </p:cNvPr>
          <p:cNvSpPr txBox="1"/>
          <p:nvPr/>
        </p:nvSpPr>
        <p:spPr>
          <a:xfrm>
            <a:off x="3720453" y="3514421"/>
            <a:ext cx="128240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Fastigheter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0BB2CD-ECA4-05E1-7961-FFB6455AF8C8}"/>
              </a:ext>
            </a:extLst>
          </p:cNvPr>
          <p:cNvSpPr txBox="1"/>
          <p:nvPr/>
        </p:nvSpPr>
        <p:spPr>
          <a:xfrm>
            <a:off x="3669958" y="4883874"/>
            <a:ext cx="138339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Obligationer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A9CFB-D70A-F412-A565-D313B0B31338}"/>
              </a:ext>
            </a:extLst>
          </p:cNvPr>
          <p:cNvSpPr txBox="1"/>
          <p:nvPr/>
        </p:nvSpPr>
        <p:spPr>
          <a:xfrm>
            <a:off x="6945393" y="4397573"/>
            <a:ext cx="2281074" cy="61555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sv-SE" sz="2000" dirty="0"/>
              <a:t>Försäkringstekniska</a:t>
            </a:r>
            <a:br>
              <a:rPr lang="sv-SE" sz="2000" dirty="0"/>
            </a:br>
            <a:r>
              <a:rPr lang="sv-SE" sz="2000" dirty="0"/>
              <a:t>avsättningar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2F4468C3-12A9-2F5A-FB29-50684F40AEBA}"/>
              </a:ext>
            </a:extLst>
          </p:cNvPr>
          <p:cNvSpPr/>
          <p:nvPr/>
        </p:nvSpPr>
        <p:spPr>
          <a:xfrm>
            <a:off x="6359977" y="1592264"/>
            <a:ext cx="221674" cy="183673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AAFDC5-D3C1-982A-5B49-A080EBA5B378}"/>
              </a:ext>
            </a:extLst>
          </p:cNvPr>
          <p:cNvSpPr txBox="1"/>
          <p:nvPr/>
        </p:nvSpPr>
        <p:spPr>
          <a:xfrm>
            <a:off x="6702804" y="2356743"/>
            <a:ext cx="109485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accent1"/>
                </a:solidFill>
              </a:rPr>
              <a:t>Överskott</a:t>
            </a:r>
          </a:p>
        </p:txBody>
      </p:sp>
    </p:spTree>
    <p:extLst>
      <p:ext uri="{BB962C8B-B14F-4D97-AF65-F5344CB8AC3E}">
        <p14:creationId xmlns:p14="http://schemas.microsoft.com/office/powerpoint/2010/main" val="12644633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70A567-0BC0-C240-D7B9-5E13BF22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53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A7F086-2EBF-6E00-5725-B30601BB1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Fördelning för överskott – för mycket risk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20B2ACE-EC85-A260-F8B9-02A2ECEBEEFA}"/>
              </a:ext>
            </a:extLst>
          </p:cNvPr>
          <p:cNvGraphicFramePr>
            <a:graphicFrameLocks/>
          </p:cNvGraphicFramePr>
          <p:nvPr/>
        </p:nvGraphicFramePr>
        <p:xfrm>
          <a:off x="0" y="2418347"/>
          <a:ext cx="12191999" cy="3332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E39F52-2804-4778-51B1-422B2C927213}"/>
              </a:ext>
            </a:extLst>
          </p:cNvPr>
          <p:cNvCxnSpPr>
            <a:cxnSpLocks/>
          </p:cNvCxnSpPr>
          <p:nvPr/>
        </p:nvCxnSpPr>
        <p:spPr>
          <a:xfrm flipV="1">
            <a:off x="4211053" y="1107282"/>
            <a:ext cx="0" cy="4631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56799C-71A0-D6B3-790E-B964D49C945E}"/>
              </a:ext>
            </a:extLst>
          </p:cNvPr>
          <p:cNvSpPr txBox="1"/>
          <p:nvPr/>
        </p:nvSpPr>
        <p:spPr>
          <a:xfrm>
            <a:off x="4012532" y="5793571"/>
            <a:ext cx="397042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0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D255DD3-96A6-C2BE-6D9A-4B27C6B689A7}"/>
              </a:ext>
            </a:extLst>
          </p:cNvPr>
          <p:cNvCxnSpPr/>
          <p:nvPr/>
        </p:nvCxnSpPr>
        <p:spPr>
          <a:xfrm>
            <a:off x="6232358" y="5650510"/>
            <a:ext cx="0" cy="1615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C8C7C25-0D79-FC74-8BB5-1656C748A279}"/>
              </a:ext>
            </a:extLst>
          </p:cNvPr>
          <p:cNvSpPr txBox="1"/>
          <p:nvPr/>
        </p:nvSpPr>
        <p:spPr>
          <a:xfrm>
            <a:off x="5962252" y="5878732"/>
            <a:ext cx="54021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1835772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70A567-0BC0-C240-D7B9-5E13BF22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54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A7F086-2EBF-6E00-5725-B30601BB1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Fördelning för överskott – för lite risk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20B2ACE-EC85-A260-F8B9-02A2ECEBEE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7419619"/>
              </p:ext>
            </p:extLst>
          </p:nvPr>
        </p:nvGraphicFramePr>
        <p:xfrm>
          <a:off x="2827421" y="96253"/>
          <a:ext cx="6521116" cy="5654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E39F52-2804-4778-51B1-422B2C927213}"/>
              </a:ext>
            </a:extLst>
          </p:cNvPr>
          <p:cNvCxnSpPr>
            <a:cxnSpLocks/>
          </p:cNvCxnSpPr>
          <p:nvPr/>
        </p:nvCxnSpPr>
        <p:spPr>
          <a:xfrm flipV="1">
            <a:off x="4211053" y="1107282"/>
            <a:ext cx="0" cy="4631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56799C-71A0-D6B3-790E-B964D49C945E}"/>
              </a:ext>
            </a:extLst>
          </p:cNvPr>
          <p:cNvSpPr txBox="1"/>
          <p:nvPr/>
        </p:nvSpPr>
        <p:spPr>
          <a:xfrm>
            <a:off x="4012532" y="5793571"/>
            <a:ext cx="397042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0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FEB8AE1-97A8-83E5-FD4C-2143D53068FD}"/>
              </a:ext>
            </a:extLst>
          </p:cNvPr>
          <p:cNvCxnSpPr/>
          <p:nvPr/>
        </p:nvCxnSpPr>
        <p:spPr>
          <a:xfrm>
            <a:off x="6232358" y="5650510"/>
            <a:ext cx="0" cy="1615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7B30B9A-D2D2-B2FD-80C6-C534B4226E32}"/>
              </a:ext>
            </a:extLst>
          </p:cNvPr>
          <p:cNvSpPr txBox="1"/>
          <p:nvPr/>
        </p:nvSpPr>
        <p:spPr>
          <a:xfrm>
            <a:off x="5962252" y="5878732"/>
            <a:ext cx="54021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621229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70A567-0BC0-C240-D7B9-5E13BF22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55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A7F086-2EBF-6E00-5725-B30601BB1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Fördelning för överskott – lagom (?) risk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20B2ACE-EC85-A260-F8B9-02A2ECEBEE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5214481"/>
              </p:ext>
            </p:extLst>
          </p:nvPr>
        </p:nvGraphicFramePr>
        <p:xfrm>
          <a:off x="1251281" y="2135189"/>
          <a:ext cx="9841832" cy="3615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E39F52-2804-4778-51B1-422B2C927213}"/>
              </a:ext>
            </a:extLst>
          </p:cNvPr>
          <p:cNvCxnSpPr>
            <a:cxnSpLocks/>
          </p:cNvCxnSpPr>
          <p:nvPr/>
        </p:nvCxnSpPr>
        <p:spPr>
          <a:xfrm flipV="1">
            <a:off x="4211053" y="1107282"/>
            <a:ext cx="0" cy="4631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56799C-71A0-D6B3-790E-B964D49C945E}"/>
              </a:ext>
            </a:extLst>
          </p:cNvPr>
          <p:cNvSpPr txBox="1"/>
          <p:nvPr/>
        </p:nvSpPr>
        <p:spPr>
          <a:xfrm>
            <a:off x="4012532" y="5793571"/>
            <a:ext cx="397042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0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52F8377-40BE-E960-1E53-36DD88E4379C}"/>
              </a:ext>
            </a:extLst>
          </p:cNvPr>
          <p:cNvCxnSpPr/>
          <p:nvPr/>
        </p:nvCxnSpPr>
        <p:spPr>
          <a:xfrm>
            <a:off x="6232358" y="5650510"/>
            <a:ext cx="0" cy="1615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153D753-BA3C-5BED-18C2-B75F3ED2A960}"/>
              </a:ext>
            </a:extLst>
          </p:cNvPr>
          <p:cNvSpPr txBox="1"/>
          <p:nvPr/>
        </p:nvSpPr>
        <p:spPr>
          <a:xfrm>
            <a:off x="5962252" y="5878732"/>
            <a:ext cx="54021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08533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70A567-0BC0-C240-D7B9-5E13BF22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56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A7F086-2EBF-6E00-5725-B30601BB1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Fördelning för överskott – för hög risk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20B2ACE-EC85-A260-F8B9-02A2ECEBEEFA}"/>
              </a:ext>
            </a:extLst>
          </p:cNvPr>
          <p:cNvGraphicFramePr>
            <a:graphicFrameLocks/>
          </p:cNvGraphicFramePr>
          <p:nvPr/>
        </p:nvGraphicFramePr>
        <p:xfrm>
          <a:off x="0" y="2418347"/>
          <a:ext cx="12191999" cy="3332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E39F52-2804-4778-51B1-422B2C927213}"/>
              </a:ext>
            </a:extLst>
          </p:cNvPr>
          <p:cNvCxnSpPr>
            <a:cxnSpLocks/>
          </p:cNvCxnSpPr>
          <p:nvPr/>
        </p:nvCxnSpPr>
        <p:spPr>
          <a:xfrm flipV="1">
            <a:off x="4211053" y="1107282"/>
            <a:ext cx="0" cy="4631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56799C-71A0-D6B3-790E-B964D49C945E}"/>
              </a:ext>
            </a:extLst>
          </p:cNvPr>
          <p:cNvSpPr txBox="1"/>
          <p:nvPr/>
        </p:nvSpPr>
        <p:spPr>
          <a:xfrm>
            <a:off x="4012532" y="5793571"/>
            <a:ext cx="397042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0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B586699-C69A-36E3-EE1D-10D42E4ABE04}"/>
              </a:ext>
            </a:extLst>
          </p:cNvPr>
          <p:cNvCxnSpPr/>
          <p:nvPr/>
        </p:nvCxnSpPr>
        <p:spPr>
          <a:xfrm>
            <a:off x="3681663" y="5522495"/>
            <a:ext cx="2550695" cy="0"/>
          </a:xfrm>
          <a:prstGeom prst="straightConnector1">
            <a:avLst/>
          </a:prstGeom>
          <a:ln w="63500">
            <a:solidFill>
              <a:srgbClr val="FAB45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39D434-3D2C-7975-F9EE-073003041E46}"/>
              </a:ext>
            </a:extLst>
          </p:cNvPr>
          <p:cNvCxnSpPr/>
          <p:nvPr/>
        </p:nvCxnSpPr>
        <p:spPr>
          <a:xfrm>
            <a:off x="6232358" y="5650510"/>
            <a:ext cx="0" cy="1615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672011F-60BB-A90B-3392-D5BA1BA723E8}"/>
              </a:ext>
            </a:extLst>
          </p:cNvPr>
          <p:cNvSpPr txBox="1"/>
          <p:nvPr/>
        </p:nvSpPr>
        <p:spPr>
          <a:xfrm>
            <a:off x="5962252" y="5878732"/>
            <a:ext cx="54021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sv-SE" sz="2000" dirty="0">
                <a:solidFill>
                  <a:schemeClr val="accent1"/>
                </a:solidFill>
              </a:rPr>
              <a:t>Start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A38716-6570-F731-5A74-07CCFE7A9C68}"/>
              </a:ext>
            </a:extLst>
          </p:cNvPr>
          <p:cNvSpPr txBox="1"/>
          <p:nvPr/>
        </p:nvSpPr>
        <p:spPr>
          <a:xfrm>
            <a:off x="4409574" y="5185775"/>
            <a:ext cx="138178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b="1" dirty="0">
                <a:solidFill>
                  <a:srgbClr val="FAB455"/>
                </a:solidFill>
              </a:rPr>
              <a:t>Kapitalkrav</a:t>
            </a:r>
          </a:p>
        </p:txBody>
      </p:sp>
    </p:spTree>
    <p:extLst>
      <p:ext uri="{BB962C8B-B14F-4D97-AF65-F5344CB8AC3E}">
        <p14:creationId xmlns:p14="http://schemas.microsoft.com/office/powerpoint/2010/main" val="9502775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9F0D6-E848-3C80-4B98-AF34C8C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57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5CC142-BCE4-5817-B011-A03D1CD5B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Balansräkning med för hög risk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A11028-155C-1360-22AA-AE67EF14C360}"/>
              </a:ext>
            </a:extLst>
          </p:cNvPr>
          <p:cNvCxnSpPr>
            <a:cxnSpLocks/>
          </p:cNvCxnSpPr>
          <p:nvPr/>
        </p:nvCxnSpPr>
        <p:spPr>
          <a:xfrm>
            <a:off x="766763" y="5981700"/>
            <a:ext cx="109124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39660F0-5898-92A3-4491-77769DC08593}"/>
              </a:ext>
            </a:extLst>
          </p:cNvPr>
          <p:cNvSpPr/>
          <p:nvPr/>
        </p:nvSpPr>
        <p:spPr>
          <a:xfrm>
            <a:off x="2627313" y="5520120"/>
            <a:ext cx="3468687" cy="4615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A49BD8-D9C6-7C49-A30F-E58C82A67D6B}"/>
              </a:ext>
            </a:extLst>
          </p:cNvPr>
          <p:cNvSpPr/>
          <p:nvPr/>
        </p:nvSpPr>
        <p:spPr>
          <a:xfrm>
            <a:off x="6351588" y="3428999"/>
            <a:ext cx="3468687" cy="25527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DEAD2-C826-7BC5-7000-CEE717C65CCD}"/>
              </a:ext>
            </a:extLst>
          </p:cNvPr>
          <p:cNvSpPr txBox="1"/>
          <p:nvPr/>
        </p:nvSpPr>
        <p:spPr>
          <a:xfrm>
            <a:off x="3802144" y="6135504"/>
            <a:ext cx="1119024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Tillgångar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3B676F-E0CB-7FCA-1225-BF87F0BC6B2D}"/>
              </a:ext>
            </a:extLst>
          </p:cNvPr>
          <p:cNvSpPr txBox="1"/>
          <p:nvPr/>
        </p:nvSpPr>
        <p:spPr>
          <a:xfrm>
            <a:off x="7650715" y="6128742"/>
            <a:ext cx="870431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Skulder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274EA6-647D-A71D-5039-995FCF3FF38C}"/>
              </a:ext>
            </a:extLst>
          </p:cNvPr>
          <p:cNvSpPr/>
          <p:nvPr/>
        </p:nvSpPr>
        <p:spPr>
          <a:xfrm>
            <a:off x="2627309" y="5054280"/>
            <a:ext cx="3468687" cy="4692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B4FA6C-D7D3-AF59-6C20-899E8ACB56B6}"/>
              </a:ext>
            </a:extLst>
          </p:cNvPr>
          <p:cNvSpPr/>
          <p:nvPr/>
        </p:nvSpPr>
        <p:spPr>
          <a:xfrm>
            <a:off x="2627312" y="1592263"/>
            <a:ext cx="3468687" cy="3462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46232A-FA71-2461-DBB1-1333CB07B2BD}"/>
              </a:ext>
            </a:extLst>
          </p:cNvPr>
          <p:cNvSpPr txBox="1"/>
          <p:nvPr/>
        </p:nvSpPr>
        <p:spPr>
          <a:xfrm>
            <a:off x="4033837" y="3169383"/>
            <a:ext cx="65562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Aktier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5C0445-C9B2-95D9-1E97-DAA18798ED23}"/>
              </a:ext>
            </a:extLst>
          </p:cNvPr>
          <p:cNvSpPr txBox="1"/>
          <p:nvPr/>
        </p:nvSpPr>
        <p:spPr>
          <a:xfrm>
            <a:off x="3720451" y="5133312"/>
            <a:ext cx="128240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Fastigheter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0BB2CD-ECA4-05E1-7961-FFB6455AF8C8}"/>
              </a:ext>
            </a:extLst>
          </p:cNvPr>
          <p:cNvSpPr txBox="1"/>
          <p:nvPr/>
        </p:nvSpPr>
        <p:spPr>
          <a:xfrm>
            <a:off x="3669957" y="5597021"/>
            <a:ext cx="138339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Obligationer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A9CFB-D70A-F412-A565-D313B0B31338}"/>
              </a:ext>
            </a:extLst>
          </p:cNvPr>
          <p:cNvSpPr txBox="1"/>
          <p:nvPr/>
        </p:nvSpPr>
        <p:spPr>
          <a:xfrm>
            <a:off x="6945393" y="4397573"/>
            <a:ext cx="2281074" cy="61555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sv-SE" sz="2000" dirty="0"/>
              <a:t>Försäkringstekniska</a:t>
            </a:r>
            <a:br>
              <a:rPr lang="sv-SE" sz="2000" dirty="0"/>
            </a:br>
            <a:r>
              <a:rPr lang="sv-SE" sz="2000" dirty="0"/>
              <a:t>avsättningar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F2AF3F-B641-E44C-8D9D-B019CAE05E4C}"/>
              </a:ext>
            </a:extLst>
          </p:cNvPr>
          <p:cNvSpPr/>
          <p:nvPr/>
        </p:nvSpPr>
        <p:spPr>
          <a:xfrm>
            <a:off x="6351588" y="1251284"/>
            <a:ext cx="3468687" cy="21777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D2EE5E-CB03-61F8-80A4-A824CEA077DE}"/>
              </a:ext>
            </a:extLst>
          </p:cNvPr>
          <p:cNvSpPr txBox="1"/>
          <p:nvPr/>
        </p:nvSpPr>
        <p:spPr>
          <a:xfrm>
            <a:off x="7451141" y="2186253"/>
            <a:ext cx="1269578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Kapitalkrav</a:t>
            </a:r>
          </a:p>
        </p:txBody>
      </p:sp>
    </p:spTree>
    <p:extLst>
      <p:ext uri="{BB962C8B-B14F-4D97-AF65-F5344CB8AC3E}">
        <p14:creationId xmlns:p14="http://schemas.microsoft.com/office/powerpoint/2010/main" val="31556851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9F0D6-E848-3C80-4B98-AF34C8C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58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5CC142-BCE4-5817-B011-A03D1CD5B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Fortfarande för hög risk!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A11028-155C-1360-22AA-AE67EF14C360}"/>
              </a:ext>
            </a:extLst>
          </p:cNvPr>
          <p:cNvCxnSpPr>
            <a:cxnSpLocks/>
          </p:cNvCxnSpPr>
          <p:nvPr/>
        </p:nvCxnSpPr>
        <p:spPr>
          <a:xfrm>
            <a:off x="766763" y="5981700"/>
            <a:ext cx="109124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39660F0-5898-92A3-4491-77769DC08593}"/>
              </a:ext>
            </a:extLst>
          </p:cNvPr>
          <p:cNvSpPr/>
          <p:nvPr/>
        </p:nvSpPr>
        <p:spPr>
          <a:xfrm>
            <a:off x="2627313" y="5222932"/>
            <a:ext cx="3468687" cy="7587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A49BD8-D9C6-7C49-A30F-E58C82A67D6B}"/>
              </a:ext>
            </a:extLst>
          </p:cNvPr>
          <p:cNvSpPr/>
          <p:nvPr/>
        </p:nvSpPr>
        <p:spPr>
          <a:xfrm>
            <a:off x="6351588" y="3428999"/>
            <a:ext cx="3468687" cy="25527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DEAD2-C826-7BC5-7000-CEE717C65CCD}"/>
              </a:ext>
            </a:extLst>
          </p:cNvPr>
          <p:cNvSpPr txBox="1"/>
          <p:nvPr/>
        </p:nvSpPr>
        <p:spPr>
          <a:xfrm>
            <a:off x="3802144" y="6135504"/>
            <a:ext cx="1119024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Tillgångar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3B676F-E0CB-7FCA-1225-BF87F0BC6B2D}"/>
              </a:ext>
            </a:extLst>
          </p:cNvPr>
          <p:cNvSpPr txBox="1"/>
          <p:nvPr/>
        </p:nvSpPr>
        <p:spPr>
          <a:xfrm>
            <a:off x="7650715" y="6128742"/>
            <a:ext cx="870431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Skulder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274EA6-647D-A71D-5039-995FCF3FF38C}"/>
              </a:ext>
            </a:extLst>
          </p:cNvPr>
          <p:cNvSpPr/>
          <p:nvPr/>
        </p:nvSpPr>
        <p:spPr>
          <a:xfrm>
            <a:off x="2627309" y="4753656"/>
            <a:ext cx="3468687" cy="4692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B4FA6C-D7D3-AF59-6C20-899E8ACB56B6}"/>
              </a:ext>
            </a:extLst>
          </p:cNvPr>
          <p:cNvSpPr/>
          <p:nvPr/>
        </p:nvSpPr>
        <p:spPr>
          <a:xfrm>
            <a:off x="2627312" y="1592263"/>
            <a:ext cx="3468687" cy="31676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46232A-FA71-2461-DBB1-1333CB07B2BD}"/>
              </a:ext>
            </a:extLst>
          </p:cNvPr>
          <p:cNvSpPr txBox="1"/>
          <p:nvPr/>
        </p:nvSpPr>
        <p:spPr>
          <a:xfrm>
            <a:off x="4033837" y="3022187"/>
            <a:ext cx="65562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Aktier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5C0445-C9B2-95D9-1E97-DAA18798ED23}"/>
              </a:ext>
            </a:extLst>
          </p:cNvPr>
          <p:cNvSpPr txBox="1"/>
          <p:nvPr/>
        </p:nvSpPr>
        <p:spPr>
          <a:xfrm>
            <a:off x="3720451" y="4845214"/>
            <a:ext cx="128240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Fastigheter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0BB2CD-ECA4-05E1-7961-FFB6455AF8C8}"/>
              </a:ext>
            </a:extLst>
          </p:cNvPr>
          <p:cNvSpPr txBox="1"/>
          <p:nvPr/>
        </p:nvSpPr>
        <p:spPr>
          <a:xfrm>
            <a:off x="3669957" y="5434183"/>
            <a:ext cx="138339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Obligationer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A9CFB-D70A-F412-A565-D313B0B31338}"/>
              </a:ext>
            </a:extLst>
          </p:cNvPr>
          <p:cNvSpPr txBox="1"/>
          <p:nvPr/>
        </p:nvSpPr>
        <p:spPr>
          <a:xfrm>
            <a:off x="6945393" y="4397573"/>
            <a:ext cx="2281074" cy="61555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sv-SE" sz="2000" dirty="0"/>
              <a:t>Försäkringstekniska</a:t>
            </a:r>
            <a:br>
              <a:rPr lang="sv-SE" sz="2000" dirty="0"/>
            </a:br>
            <a:r>
              <a:rPr lang="sv-SE" sz="2000" dirty="0"/>
              <a:t>avsättningar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F2AF3F-B641-E44C-8D9D-B019CAE05E4C}"/>
              </a:ext>
            </a:extLst>
          </p:cNvPr>
          <p:cNvSpPr/>
          <p:nvPr/>
        </p:nvSpPr>
        <p:spPr>
          <a:xfrm>
            <a:off x="6351588" y="1592263"/>
            <a:ext cx="3468687" cy="18367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D2EE5E-CB03-61F8-80A4-A824CEA077DE}"/>
              </a:ext>
            </a:extLst>
          </p:cNvPr>
          <p:cNvSpPr txBox="1"/>
          <p:nvPr/>
        </p:nvSpPr>
        <p:spPr>
          <a:xfrm>
            <a:off x="7451141" y="2356429"/>
            <a:ext cx="1269578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Kapitalkrav</a:t>
            </a:r>
          </a:p>
        </p:txBody>
      </p:sp>
    </p:spTree>
    <p:extLst>
      <p:ext uri="{BB962C8B-B14F-4D97-AF65-F5344CB8AC3E}">
        <p14:creationId xmlns:p14="http://schemas.microsoft.com/office/powerpoint/2010/main" val="22096129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868ADA-8A26-45E3-7038-C578A0CA7FD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4" y="1153853"/>
            <a:ext cx="10909298" cy="4883692"/>
          </a:xfrm>
        </p:spPr>
        <p:txBody>
          <a:bodyPr/>
          <a:lstStyle/>
          <a:p>
            <a:r>
              <a:rPr lang="sv-SE" sz="2400" dirty="0"/>
              <a:t>Regelverket har definierat fördelningen för olika stokastiska variabler som påverkar balansräkningen, samt fördelningens parametrar</a:t>
            </a:r>
          </a:p>
          <a:p>
            <a:endParaRPr lang="sv-SE" sz="2400" dirty="0"/>
          </a:p>
          <a:p>
            <a:r>
              <a:rPr lang="sv-SE" sz="2400" dirty="0"/>
              <a:t>Normalfördelning/elliptisk fördelning med väntevärde 0 (typ...)</a:t>
            </a:r>
          </a:p>
          <a:p>
            <a:pPr marL="0" indent="0">
              <a:buNone/>
            </a:pPr>
            <a:endParaRPr lang="sv-SE" sz="2400" dirty="0"/>
          </a:p>
          <a:p>
            <a:r>
              <a:rPr lang="sv-SE" sz="2400" dirty="0"/>
              <a:t>Snällare fördelning och </a:t>
            </a:r>
            <a:r>
              <a:rPr lang="sv-SE" sz="2400" dirty="0" err="1"/>
              <a:t>kvantil</a:t>
            </a:r>
            <a:r>
              <a:rPr lang="sv-SE" sz="2400" dirty="0"/>
              <a:t> under Tjänstepensionsdirektivet än Solvens 2</a:t>
            </a:r>
          </a:p>
          <a:p>
            <a:pPr marL="0" indent="0">
              <a:buNone/>
            </a:pPr>
            <a:endParaRPr lang="sv-SE" sz="2400" dirty="0"/>
          </a:p>
          <a:p>
            <a:r>
              <a:rPr lang="sv-SE" sz="2400" dirty="0" err="1"/>
              <a:t>Kvantilen</a:t>
            </a:r>
            <a:r>
              <a:rPr lang="sv-SE" sz="2400" dirty="0"/>
              <a:t> ges av en rot-kvadratsumma:</a:t>
            </a:r>
          </a:p>
          <a:p>
            <a:pPr marL="252000" lvl="1" indent="0">
              <a:buNone/>
            </a:pPr>
            <a:r>
              <a:rPr lang="sv-SE" sz="2400" dirty="0"/>
              <a:t>	</a:t>
            </a:r>
            <a:r>
              <a:rPr lang="sv-SE" sz="2400" dirty="0">
                <a:solidFill>
                  <a:srgbClr val="C9364F"/>
                </a:solidFill>
              </a:rPr>
              <a:t>kapitalkrav = √(</a:t>
            </a:r>
            <a:r>
              <a:rPr lang="el-GR" sz="2400" dirty="0">
                <a:solidFill>
                  <a:srgbClr val="C9364F"/>
                </a:solidFill>
              </a:rPr>
              <a:t>Σ</a:t>
            </a:r>
            <a:r>
              <a:rPr lang="sv-SE" sz="2400" baseline="-25000" dirty="0" err="1">
                <a:solidFill>
                  <a:srgbClr val="C9364F"/>
                </a:solidFill>
              </a:rPr>
              <a:t>ij</a:t>
            </a:r>
            <a:r>
              <a:rPr lang="sv-SE" sz="2400" dirty="0">
                <a:solidFill>
                  <a:srgbClr val="C9364F"/>
                </a:solidFill>
              </a:rPr>
              <a:t> </a:t>
            </a:r>
            <a:r>
              <a:rPr lang="sv-SE" sz="2400" dirty="0" err="1">
                <a:solidFill>
                  <a:srgbClr val="C9364F"/>
                </a:solidFill>
              </a:rPr>
              <a:t>stress</a:t>
            </a:r>
            <a:r>
              <a:rPr lang="sv-SE" sz="2400" baseline="-25000" dirty="0" err="1">
                <a:solidFill>
                  <a:srgbClr val="C9364F"/>
                </a:solidFill>
              </a:rPr>
              <a:t>i</a:t>
            </a:r>
            <a:r>
              <a:rPr lang="sv-SE" sz="2400" dirty="0" err="1">
                <a:solidFill>
                  <a:srgbClr val="C9364F"/>
                </a:solidFill>
              </a:rPr>
              <a:t>∙stress</a:t>
            </a:r>
            <a:r>
              <a:rPr lang="sv-SE" sz="2400" baseline="-25000" dirty="0" err="1">
                <a:solidFill>
                  <a:srgbClr val="C9364F"/>
                </a:solidFill>
              </a:rPr>
              <a:t>j</a:t>
            </a:r>
            <a:r>
              <a:rPr lang="sv-SE" sz="2400" dirty="0" err="1">
                <a:solidFill>
                  <a:srgbClr val="C9364F"/>
                </a:solidFill>
              </a:rPr>
              <a:t>∙korrelation</a:t>
            </a:r>
            <a:r>
              <a:rPr lang="sv-SE" sz="2400" baseline="-25000" dirty="0" err="1">
                <a:solidFill>
                  <a:srgbClr val="C9364F"/>
                </a:solidFill>
              </a:rPr>
              <a:t>ij</a:t>
            </a:r>
            <a:r>
              <a:rPr lang="sv-SE" sz="2400" dirty="0">
                <a:solidFill>
                  <a:srgbClr val="C9364F"/>
                </a:solidFill>
              </a:rPr>
              <a:t>)  [Enhet: kronor]</a:t>
            </a:r>
          </a:p>
          <a:p>
            <a:endParaRPr lang="sv-SE" sz="2400" dirty="0"/>
          </a:p>
          <a:p>
            <a:r>
              <a:rPr lang="sv-SE" sz="2400" dirty="0"/>
              <a:t>Stress = (</a:t>
            </a:r>
            <a:r>
              <a:rPr lang="sv-SE" sz="2400" dirty="0" err="1"/>
              <a:t>kvantil</a:t>
            </a:r>
            <a:r>
              <a:rPr lang="sv-SE" sz="2400" dirty="0"/>
              <a:t> i endimensionell fördelning för relativ förändring)∙volym,</a:t>
            </a:r>
            <a:br>
              <a:rPr lang="sv-SE" sz="2400" dirty="0"/>
            </a:br>
            <a:r>
              <a:rPr lang="sv-SE" sz="2400" i="1" dirty="0"/>
              <a:t>eller</a:t>
            </a:r>
            <a:r>
              <a:rPr lang="sv-SE" sz="2400" dirty="0"/>
              <a:t> stress = rot-kvadratsumma (!)</a:t>
            </a:r>
          </a:p>
          <a:p>
            <a:endParaRPr lang="sv-SE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80E22D-8693-AD3D-D56F-214955405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59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0F51BA-A20C-8ABD-4166-499BB7BD6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Formel för kapitalkrav</a:t>
            </a:r>
          </a:p>
        </p:txBody>
      </p:sp>
    </p:spTree>
    <p:extLst>
      <p:ext uri="{BB962C8B-B14F-4D97-AF65-F5344CB8AC3E}">
        <p14:creationId xmlns:p14="http://schemas.microsoft.com/office/powerpoint/2010/main" val="515386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61A8A8-070A-5F40-91E1-5B712BE7A3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Balansräkningen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55A13FE-9DB6-3AF5-0588-2AEE448528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66AECE-D7F9-9F23-15C5-828FC57F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438074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721B4-2B62-1FF8-14DF-7B1D99882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60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08F99B-3802-6976-0CE4-A3898546A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929" y="832555"/>
            <a:ext cx="8758358" cy="57932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E2D80A-32F3-8192-D34A-CF7E6EA27AE2}"/>
              </a:ext>
            </a:extLst>
          </p:cNvPr>
          <p:cNvSpPr/>
          <p:nvPr/>
        </p:nvSpPr>
        <p:spPr>
          <a:xfrm>
            <a:off x="8292230" y="5169651"/>
            <a:ext cx="2795338" cy="1364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CD5380-793A-9647-1B62-A7B2392E9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421481"/>
            <a:ext cx="3642399" cy="1027907"/>
          </a:xfrm>
        </p:spPr>
        <p:txBody>
          <a:bodyPr/>
          <a:lstStyle/>
          <a:p>
            <a:r>
              <a:rPr lang="sv-SE" dirty="0"/>
              <a:t>Solvens 2</a:t>
            </a:r>
            <a:br>
              <a:rPr lang="sv-SE" dirty="0"/>
            </a:br>
            <a:r>
              <a:rPr lang="sv-SE" dirty="0"/>
              <a:t>– Liknande i IORP 2</a:t>
            </a:r>
          </a:p>
        </p:txBody>
      </p:sp>
    </p:spTree>
    <p:extLst>
      <p:ext uri="{BB962C8B-B14F-4D97-AF65-F5344CB8AC3E}">
        <p14:creationId xmlns:p14="http://schemas.microsoft.com/office/powerpoint/2010/main" val="34591834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DA5504-B509-7713-F1C9-E452810F44A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4" y="1592263"/>
            <a:ext cx="11846946" cy="4389437"/>
          </a:xfrm>
        </p:spPr>
        <p:txBody>
          <a:bodyPr/>
          <a:lstStyle/>
          <a:p>
            <a:r>
              <a:rPr lang="sv-SE" sz="2400" dirty="0"/>
              <a:t>Insolvensrestriktion</a:t>
            </a:r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r>
              <a:rPr lang="sv-SE" sz="2400" dirty="0"/>
              <a:t>	</a:t>
            </a:r>
            <a:r>
              <a:rPr lang="sv-SE" dirty="0"/>
              <a:t>P(Solvent om ett år | Allokering idag) &gt; 95 %</a:t>
            </a:r>
          </a:p>
          <a:p>
            <a:pPr marL="0" indent="0">
              <a:buNone/>
            </a:pPr>
            <a:r>
              <a:rPr lang="sv-SE" sz="2400" dirty="0"/>
              <a:t>	⇔</a:t>
            </a:r>
          </a:p>
          <a:p>
            <a:pPr marL="0" indent="0">
              <a:buNone/>
            </a:pPr>
            <a:r>
              <a:rPr lang="sv-SE" sz="2400" dirty="0"/>
              <a:t>	</a:t>
            </a:r>
            <a:r>
              <a:rPr lang="sv-SE" dirty="0"/>
              <a:t>P(Q(Överskott om två år &gt; 0 | Allokering om ett år) &gt; 98 %| Allokering idag)  &gt; 95 %</a:t>
            </a:r>
          </a:p>
          <a:p>
            <a:endParaRPr lang="sv-SE" sz="2400" dirty="0"/>
          </a:p>
          <a:p>
            <a:r>
              <a:rPr lang="sv-SE" sz="2400" dirty="0"/>
              <a:t>P är vår egen uppfattning om sannolikheter, Q är regelverkets uppfattning</a:t>
            </a:r>
          </a:p>
          <a:p>
            <a:endParaRPr lang="sv-SE" sz="2400" dirty="0"/>
          </a:p>
          <a:p>
            <a:r>
              <a:rPr lang="sv-SE" sz="2400" dirty="0"/>
              <a:t>Nödvändigt med simuleringar eller förenklingar</a:t>
            </a:r>
          </a:p>
          <a:p>
            <a:endParaRPr lang="sv-SE" sz="2400" dirty="0"/>
          </a:p>
          <a:p>
            <a:pPr marL="0" indent="0">
              <a:buNone/>
            </a:pPr>
            <a:endParaRPr lang="sv-SE" sz="2400" dirty="0"/>
          </a:p>
          <a:p>
            <a:endParaRPr lang="sv-SE" sz="2400" dirty="0"/>
          </a:p>
          <a:p>
            <a:endParaRPr lang="sv-SE" sz="2400" dirty="0"/>
          </a:p>
          <a:p>
            <a:pPr marL="0" indent="0">
              <a:buNone/>
            </a:pPr>
            <a:endParaRPr lang="sv-SE" sz="2400" dirty="0"/>
          </a:p>
          <a:p>
            <a:pPr marL="0" indent="0">
              <a:buNone/>
            </a:pPr>
            <a:endParaRPr lang="sv-SE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5CE747-4D5F-54A7-B4C0-FB82085B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61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096C35-45BC-0C59-0F34-252677633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Portföljoptimering med kapitalkrav</a:t>
            </a:r>
          </a:p>
        </p:txBody>
      </p:sp>
    </p:spTree>
    <p:extLst>
      <p:ext uri="{BB962C8B-B14F-4D97-AF65-F5344CB8AC3E}">
        <p14:creationId xmlns:p14="http://schemas.microsoft.com/office/powerpoint/2010/main" val="10488033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8236A02-21C8-C69C-C4C4-899D37472AF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66" y="960582"/>
            <a:ext cx="11157525" cy="557876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984E31-2D99-B9AB-1C44-552BDE0CC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62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D2F685-A8C0-8322-E208-97FB210FD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Marknadsräntor ≠ regulatoriska diskonteringsräntor</a:t>
            </a:r>
          </a:p>
        </p:txBody>
      </p:sp>
    </p:spTree>
    <p:extLst>
      <p:ext uri="{BB962C8B-B14F-4D97-AF65-F5344CB8AC3E}">
        <p14:creationId xmlns:p14="http://schemas.microsoft.com/office/powerpoint/2010/main" val="29830162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D3FAC1-0782-0764-3E5A-2F6C0253DA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Andra metoder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D2D617A-713F-3174-7E93-D9CA5E1290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95C40-F607-84F9-C11B-F760BC898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63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474170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D98AAC-EC05-59FF-C63F-AA05202D2AE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i="1" dirty="0" err="1"/>
              <a:t>R</a:t>
            </a:r>
            <a:r>
              <a:rPr lang="sv-SE" i="1" baseline="-25000" dirty="0" err="1"/>
              <a:t>k</a:t>
            </a:r>
            <a:r>
              <a:rPr lang="sv-SE" i="1" dirty="0"/>
              <a:t> </a:t>
            </a:r>
            <a:r>
              <a:rPr lang="sv-SE" dirty="0"/>
              <a:t>är avkastning år </a:t>
            </a:r>
            <a:r>
              <a:rPr lang="sv-SE" i="1" dirty="0"/>
              <a:t>k</a:t>
            </a:r>
          </a:p>
          <a:p>
            <a:endParaRPr lang="sv-SE" dirty="0"/>
          </a:p>
          <a:p>
            <a:r>
              <a:rPr lang="sv-SE" i="1" dirty="0" err="1"/>
              <a:t>G</a:t>
            </a:r>
            <a:r>
              <a:rPr lang="sv-SE" i="1" baseline="-25000" dirty="0" err="1"/>
              <a:t>k</a:t>
            </a:r>
            <a:r>
              <a:rPr lang="sv-SE" i="1" dirty="0"/>
              <a:t> </a:t>
            </a:r>
            <a:r>
              <a:rPr lang="sv-SE" dirty="0"/>
              <a:t>= log(1+</a:t>
            </a:r>
            <a:r>
              <a:rPr lang="sv-SE" i="1" dirty="0"/>
              <a:t>R</a:t>
            </a:r>
            <a:r>
              <a:rPr lang="sv-SE" i="1" baseline="-25000" dirty="0"/>
              <a:t>k</a:t>
            </a:r>
            <a:r>
              <a:rPr lang="sv-SE" dirty="0"/>
              <a:t>) är log-avkastningen</a:t>
            </a:r>
          </a:p>
          <a:p>
            <a:endParaRPr lang="sv-SE" dirty="0"/>
          </a:p>
          <a:p>
            <a:r>
              <a:rPr lang="sv-SE" dirty="0"/>
              <a:t>Obs: </a:t>
            </a:r>
            <a:r>
              <a:rPr lang="sv-SE" i="1" dirty="0" err="1"/>
              <a:t>G</a:t>
            </a:r>
            <a:r>
              <a:rPr lang="sv-SE" i="1" baseline="-25000" dirty="0" err="1"/>
              <a:t>k</a:t>
            </a:r>
            <a:r>
              <a:rPr lang="sv-SE" i="1" dirty="0"/>
              <a:t> ≈ </a:t>
            </a:r>
            <a:r>
              <a:rPr lang="sv-SE" i="1" dirty="0" err="1"/>
              <a:t>R</a:t>
            </a:r>
            <a:r>
              <a:rPr lang="sv-SE" i="1" baseline="-25000" dirty="0" err="1"/>
              <a:t>k</a:t>
            </a:r>
            <a:r>
              <a:rPr lang="sv-SE" i="1" dirty="0"/>
              <a:t> –</a:t>
            </a:r>
            <a:r>
              <a:rPr lang="sv-SE" dirty="0"/>
              <a:t> ½(</a:t>
            </a:r>
            <a:r>
              <a:rPr lang="sv-SE" i="1" dirty="0" err="1"/>
              <a:t>R</a:t>
            </a:r>
            <a:r>
              <a:rPr lang="sv-SE" i="1" baseline="-25000" dirty="0" err="1"/>
              <a:t>k</a:t>
            </a:r>
            <a:r>
              <a:rPr lang="sv-SE" dirty="0"/>
              <a:t>)</a:t>
            </a:r>
            <a:r>
              <a:rPr lang="sv-SE" baseline="30000" dirty="0"/>
              <a:t>2</a:t>
            </a:r>
            <a:r>
              <a:rPr lang="sv-SE" dirty="0"/>
              <a:t> och E[</a:t>
            </a:r>
            <a:r>
              <a:rPr lang="sv-SE" i="1" dirty="0" err="1"/>
              <a:t>G</a:t>
            </a:r>
            <a:r>
              <a:rPr lang="sv-SE" i="1" baseline="-25000" dirty="0" err="1"/>
              <a:t>k</a:t>
            </a:r>
            <a:r>
              <a:rPr lang="sv-SE" dirty="0"/>
              <a:t>] </a:t>
            </a:r>
            <a:r>
              <a:rPr lang="sv-SE" i="1" dirty="0"/>
              <a:t>≈</a:t>
            </a:r>
            <a:r>
              <a:rPr lang="sv-SE" dirty="0"/>
              <a:t> E[</a:t>
            </a:r>
            <a:r>
              <a:rPr lang="sv-SE" i="1" dirty="0" err="1"/>
              <a:t>R</a:t>
            </a:r>
            <a:r>
              <a:rPr lang="sv-SE" i="1" baseline="-25000" dirty="0" err="1"/>
              <a:t>k</a:t>
            </a:r>
            <a:r>
              <a:rPr lang="sv-SE" dirty="0"/>
              <a:t>] – ½Var(</a:t>
            </a:r>
            <a:r>
              <a:rPr lang="sv-SE" i="1" dirty="0" err="1"/>
              <a:t>R</a:t>
            </a:r>
            <a:r>
              <a:rPr lang="sv-SE" i="1" baseline="-25000" dirty="0" err="1"/>
              <a:t>k</a:t>
            </a:r>
            <a:r>
              <a:rPr lang="sv-SE" dirty="0"/>
              <a:t>) </a:t>
            </a:r>
          </a:p>
          <a:p>
            <a:endParaRPr lang="sv-SE" dirty="0"/>
          </a:p>
          <a:p>
            <a:r>
              <a:rPr lang="sv-SE" dirty="0"/>
              <a:t>Ackumulerad avkastning är </a:t>
            </a:r>
            <a:r>
              <a:rPr lang="sv-SE" i="1" dirty="0"/>
              <a:t>A</a:t>
            </a:r>
            <a:r>
              <a:rPr lang="sv-SE" i="1" baseline="-25000" dirty="0"/>
              <a:t>n</a:t>
            </a:r>
            <a:r>
              <a:rPr lang="sv-SE" i="1" dirty="0"/>
              <a:t> =</a:t>
            </a:r>
            <a:r>
              <a:rPr lang="sv-SE" dirty="0"/>
              <a:t> ∏</a:t>
            </a:r>
            <a:r>
              <a:rPr lang="sv-SE" i="1" baseline="-25000" dirty="0"/>
              <a:t>k</a:t>
            </a:r>
            <a:r>
              <a:rPr lang="sv-SE" dirty="0"/>
              <a:t> log(1+</a:t>
            </a:r>
            <a:r>
              <a:rPr lang="sv-SE" i="1" dirty="0"/>
              <a:t>R</a:t>
            </a:r>
            <a:r>
              <a:rPr lang="sv-SE" i="1" baseline="-25000" dirty="0"/>
              <a:t>k</a:t>
            </a:r>
            <a:r>
              <a:rPr lang="sv-SE" dirty="0"/>
              <a:t>) = </a:t>
            </a:r>
            <a:r>
              <a:rPr lang="sv-SE" dirty="0" err="1"/>
              <a:t>exp</a:t>
            </a:r>
            <a:r>
              <a:rPr lang="sv-SE" dirty="0"/>
              <a:t>{ </a:t>
            </a:r>
            <a:r>
              <a:rPr lang="el-GR" dirty="0"/>
              <a:t>Σ</a:t>
            </a:r>
            <a:r>
              <a:rPr lang="sv-SE" i="1" baseline="-25000" dirty="0" err="1"/>
              <a:t>k</a:t>
            </a:r>
            <a:r>
              <a:rPr lang="sv-SE" i="1" dirty="0" err="1"/>
              <a:t>G</a:t>
            </a:r>
            <a:r>
              <a:rPr lang="sv-SE" i="1" baseline="-25000" dirty="0" err="1"/>
              <a:t>k</a:t>
            </a:r>
            <a:r>
              <a:rPr lang="sv-SE" dirty="0"/>
              <a:t> } ≈ </a:t>
            </a:r>
            <a:r>
              <a:rPr lang="sv-SE" dirty="0" err="1"/>
              <a:t>exp</a:t>
            </a:r>
            <a:r>
              <a:rPr lang="sv-SE" dirty="0"/>
              <a:t>{ </a:t>
            </a:r>
            <a:r>
              <a:rPr lang="sv-SE" i="1" dirty="0"/>
              <a:t>n</a:t>
            </a:r>
            <a:r>
              <a:rPr lang="sv-SE" dirty="0"/>
              <a:t> E[</a:t>
            </a:r>
            <a:r>
              <a:rPr lang="sv-SE" i="1" dirty="0"/>
              <a:t>G</a:t>
            </a:r>
            <a:r>
              <a:rPr lang="sv-SE" dirty="0"/>
              <a:t>] + O(√</a:t>
            </a:r>
            <a:r>
              <a:rPr lang="sv-SE" i="1" dirty="0"/>
              <a:t>n</a:t>
            </a:r>
            <a:r>
              <a:rPr lang="sv-SE" dirty="0"/>
              <a:t>)}</a:t>
            </a:r>
          </a:p>
          <a:p>
            <a:endParaRPr lang="sv-SE" dirty="0"/>
          </a:p>
          <a:p>
            <a:r>
              <a:rPr lang="sv-SE" dirty="0"/>
              <a:t>Ackumulerad avkastning i årstakt ≈ </a:t>
            </a:r>
            <a:r>
              <a:rPr lang="sv-SE" dirty="0" err="1"/>
              <a:t>exp</a:t>
            </a:r>
            <a:r>
              <a:rPr lang="sv-SE" dirty="0"/>
              <a:t>{ E[</a:t>
            </a:r>
            <a:r>
              <a:rPr lang="sv-SE" i="1" dirty="0"/>
              <a:t>G</a:t>
            </a:r>
            <a:r>
              <a:rPr lang="sv-SE" dirty="0"/>
              <a:t>] } –1 </a:t>
            </a:r>
            <a:r>
              <a:rPr lang="sv-SE" dirty="0">
                <a:solidFill>
                  <a:srgbClr val="C00000"/>
                </a:solidFill>
              </a:rPr>
              <a:t>≈ E[</a:t>
            </a:r>
            <a:r>
              <a:rPr lang="sv-SE" i="1" dirty="0">
                <a:solidFill>
                  <a:srgbClr val="C00000"/>
                </a:solidFill>
              </a:rPr>
              <a:t>R</a:t>
            </a:r>
            <a:r>
              <a:rPr lang="sv-SE" dirty="0">
                <a:solidFill>
                  <a:srgbClr val="C00000"/>
                </a:solidFill>
              </a:rPr>
              <a:t>] – ½Var(</a:t>
            </a:r>
            <a:r>
              <a:rPr lang="sv-SE" i="1" dirty="0">
                <a:solidFill>
                  <a:srgbClr val="C00000"/>
                </a:solidFill>
              </a:rPr>
              <a:t>R</a:t>
            </a:r>
            <a:r>
              <a:rPr lang="sv-SE" dirty="0">
                <a:solidFill>
                  <a:srgbClr val="C00000"/>
                </a:solidFill>
              </a:rPr>
              <a:t>) </a:t>
            </a:r>
            <a:r>
              <a:rPr lang="sv-SE" dirty="0"/>
              <a:t>&lt; E[</a:t>
            </a:r>
            <a:r>
              <a:rPr lang="sv-SE" i="1" dirty="0"/>
              <a:t>R</a:t>
            </a:r>
            <a:r>
              <a:rPr lang="sv-SE" dirty="0"/>
              <a:t>] </a:t>
            </a:r>
          </a:p>
          <a:p>
            <a:endParaRPr lang="sv-SE" dirty="0"/>
          </a:p>
          <a:p>
            <a:endParaRPr lang="sv-SE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E59D1-32BA-E646-602A-F5FDBF50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64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BF9206-8538-7E8D-FEF4-6860FF09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Maximal tillväxtportfölj</a:t>
            </a:r>
          </a:p>
        </p:txBody>
      </p:sp>
    </p:spTree>
    <p:extLst>
      <p:ext uri="{BB962C8B-B14F-4D97-AF65-F5344CB8AC3E}">
        <p14:creationId xmlns:p14="http://schemas.microsoft.com/office/powerpoint/2010/main" val="24811709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1F9C962A-16AE-6A1F-1240-EF33FD6B0F0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638" y="825898"/>
            <a:ext cx="11408424" cy="570421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CCD1FB-CA68-ACBF-B0D1-516BA799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65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F93631-E886-EBA6-24BB-B4F08BF4B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Optimal aktieandel (i efterhand)</a:t>
            </a:r>
          </a:p>
        </p:txBody>
      </p:sp>
    </p:spTree>
    <p:extLst>
      <p:ext uri="{BB962C8B-B14F-4D97-AF65-F5344CB8AC3E}">
        <p14:creationId xmlns:p14="http://schemas.microsoft.com/office/powerpoint/2010/main" val="29429852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1F9C962A-16AE-6A1F-1240-EF33FD6B0F0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402" y="825898"/>
            <a:ext cx="10909660" cy="545482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CCD1FB-CA68-ACBF-B0D1-516BA799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66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F93631-E886-EBA6-24BB-B4F08BF4B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Avkastning med hävstång</a:t>
            </a:r>
          </a:p>
        </p:txBody>
      </p:sp>
    </p:spTree>
    <p:extLst>
      <p:ext uri="{BB962C8B-B14F-4D97-AF65-F5344CB8AC3E}">
        <p14:creationId xmlns:p14="http://schemas.microsoft.com/office/powerpoint/2010/main" val="33523323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14B2CF-6CEC-CD3E-A9AC-E0F6C9FAF56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6764" y="1592263"/>
            <a:ext cx="10542920" cy="4851018"/>
          </a:xfrm>
        </p:spPr>
        <p:txBody>
          <a:bodyPr/>
          <a:lstStyle/>
          <a:p>
            <a:r>
              <a:rPr lang="sv-SE" dirty="0"/>
              <a:t>Finansiell beslut som portföljrisk och premienivåer påverkar sannolikhetsfördelningen över var vi kommer att befinna oss om ett år när vi måste fatta nya beslut</a:t>
            </a:r>
          </a:p>
          <a:p>
            <a:endParaRPr lang="sv-SE" dirty="0"/>
          </a:p>
          <a:p>
            <a:r>
              <a:rPr lang="sv-SE" dirty="0"/>
              <a:t>Vi vill hitta en bra policy, dvs. en funktion som säger vilken portföljrisk och premier vi bör ha givet aktuellt finansiellt läge</a:t>
            </a:r>
          </a:p>
          <a:p>
            <a:endParaRPr lang="sv-SE" dirty="0"/>
          </a:p>
          <a:p>
            <a:r>
              <a:rPr lang="sv-SE" dirty="0"/>
              <a:t>Med ’’bra policy’’ menas en som över tid ger en ’’bra’’ avvägning mellan våra finansiella mål</a:t>
            </a:r>
          </a:p>
          <a:p>
            <a:pPr lvl="1"/>
            <a:r>
              <a:rPr lang="sv-SE" dirty="0"/>
              <a:t>Avkastningsfinansiering</a:t>
            </a:r>
          </a:p>
          <a:p>
            <a:pPr lvl="1"/>
            <a:r>
              <a:rPr lang="sv-SE" dirty="0"/>
              <a:t>Stabil premie</a:t>
            </a:r>
          </a:p>
          <a:p>
            <a:pPr lvl="1"/>
            <a:r>
              <a:rPr lang="sv-SE" dirty="0"/>
              <a:t>Solvens</a:t>
            </a:r>
          </a:p>
          <a:p>
            <a:pPr lvl="1"/>
            <a:r>
              <a:rPr lang="sv-SE" dirty="0"/>
              <a:t>Skatt</a:t>
            </a:r>
          </a:p>
          <a:p>
            <a:pPr lvl="1"/>
            <a:endParaRPr lang="sv-SE" dirty="0"/>
          </a:p>
          <a:p>
            <a:r>
              <a:rPr lang="sv-SE" dirty="0"/>
              <a:t>Enkla varianter går att ställa upp som en </a:t>
            </a:r>
            <a:r>
              <a:rPr lang="sv-SE" dirty="0" err="1"/>
              <a:t>markovbeslutsprocess</a:t>
            </a:r>
            <a:endParaRPr lang="sv-S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EBAD11-B9EB-4FE5-BDC9-7BF00BA24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67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51D383-95D2-62A7-C469-A7E5F8ED1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Stokastisk dynamisk programmering</a:t>
            </a:r>
          </a:p>
        </p:txBody>
      </p:sp>
    </p:spTree>
    <p:extLst>
      <p:ext uri="{BB962C8B-B14F-4D97-AF65-F5344CB8AC3E}">
        <p14:creationId xmlns:p14="http://schemas.microsoft.com/office/powerpoint/2010/main" val="6480029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076274-DFBB-5607-7106-E45E9210B74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/>
            <a:r>
              <a:rPr lang="sv-SE" sz="2400" dirty="0"/>
              <a:t>Du är i början av din karriär</a:t>
            </a:r>
          </a:p>
          <a:p>
            <a:pPr marL="342900" indent="-342900"/>
            <a:r>
              <a:rPr lang="sv-SE" sz="2400" dirty="0"/>
              <a:t>Grupp med tre riskaktuarier (15 aktuarier totalt)</a:t>
            </a:r>
          </a:p>
          <a:p>
            <a:pPr marL="342900" indent="-342900"/>
            <a:r>
              <a:rPr lang="sv-SE" sz="2400" dirty="0"/>
              <a:t>ALM och solvens: kapitalkrav, premiesättning, rapportering, m.m.</a:t>
            </a:r>
          </a:p>
          <a:p>
            <a:pPr marL="342900" indent="-342900"/>
            <a:r>
              <a:rPr lang="sv-SE" sz="2400" dirty="0"/>
              <a:t>Simuleringar och scenarioanalys (</a:t>
            </a:r>
            <a:r>
              <a:rPr lang="sv-SE" sz="2400" dirty="0" err="1"/>
              <a:t>Matlab</a:t>
            </a:r>
            <a:r>
              <a:rPr lang="sv-SE" sz="2400" dirty="0"/>
              <a:t> och SAS)</a:t>
            </a:r>
          </a:p>
          <a:p>
            <a:pPr marL="342900" indent="-342900"/>
            <a:r>
              <a:rPr lang="sv-SE" sz="2400" dirty="0"/>
              <a:t>Samarbeta med Kapitalförvaltningen (mig!)</a:t>
            </a:r>
            <a:br>
              <a:rPr lang="sv-SE" sz="2400" dirty="0"/>
            </a:br>
            <a:r>
              <a:rPr lang="sv-SE" sz="2400" dirty="0"/>
              <a:t>och Ekonomi kring finansiell styrning</a:t>
            </a:r>
          </a:p>
          <a:p>
            <a:pPr marL="0" indent="0">
              <a:buNone/>
            </a:pPr>
            <a:endParaRPr lang="sv-SE" sz="2400" dirty="0"/>
          </a:p>
          <a:p>
            <a:pPr marL="0" indent="0" algn="ctr">
              <a:buNone/>
            </a:pPr>
            <a:r>
              <a:rPr lang="sv-SE" sz="2400" dirty="0">
                <a:hlinkClick r:id="rId2"/>
              </a:rPr>
              <a:t>jobb.afaforsakring.se/jobs/546-riskaktuarie-till-afa-forsakring</a:t>
            </a:r>
            <a:endParaRPr lang="sv-SE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CC2527-BCE0-80F7-D516-237037BEF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68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4D419D-513A-39A0-76A4-B412A96A3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Jobba hos oss!</a:t>
            </a:r>
            <a:br>
              <a:rPr lang="sv-SE" dirty="0"/>
            </a:br>
            <a:r>
              <a:rPr lang="sv-SE" dirty="0"/>
              <a:t>Riskaktuarie till Afa Försäkring</a:t>
            </a:r>
          </a:p>
        </p:txBody>
      </p:sp>
    </p:spTree>
    <p:extLst>
      <p:ext uri="{BB962C8B-B14F-4D97-AF65-F5344CB8AC3E}">
        <p14:creationId xmlns:p14="http://schemas.microsoft.com/office/powerpoint/2010/main" val="25762615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7C01C5-C5BE-EE61-521B-03259F79A7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Tack!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D51A650-4E87-205B-6ADE-E728E8F5FA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andreas.lageras@afaforsakring.se</a:t>
            </a:r>
            <a:br>
              <a:rPr lang="sv-SE" dirty="0"/>
            </a:br>
            <a:r>
              <a:rPr lang="sv-SE" dirty="0"/>
              <a:t>andreas@math.su.se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B987C1-3653-1BA6-E53E-2EEC29A6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69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20254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9F0D6-E848-3C80-4B98-AF34C8C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7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5CC142-BCE4-5817-B011-A03D1CD5B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Balansräkning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A11028-155C-1360-22AA-AE67EF14C360}"/>
              </a:ext>
            </a:extLst>
          </p:cNvPr>
          <p:cNvCxnSpPr>
            <a:cxnSpLocks/>
          </p:cNvCxnSpPr>
          <p:nvPr/>
        </p:nvCxnSpPr>
        <p:spPr>
          <a:xfrm>
            <a:off x="766763" y="5981700"/>
            <a:ext cx="109124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39660F0-5898-92A3-4491-77769DC08593}"/>
              </a:ext>
            </a:extLst>
          </p:cNvPr>
          <p:cNvSpPr/>
          <p:nvPr/>
        </p:nvSpPr>
        <p:spPr>
          <a:xfrm>
            <a:off x="2627313" y="1592264"/>
            <a:ext cx="3468687" cy="43894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A49BD8-D9C6-7C49-A30F-E58C82A67D6B}"/>
              </a:ext>
            </a:extLst>
          </p:cNvPr>
          <p:cNvSpPr/>
          <p:nvPr/>
        </p:nvSpPr>
        <p:spPr>
          <a:xfrm>
            <a:off x="6351588" y="3429000"/>
            <a:ext cx="3468687" cy="255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DEAD2-C826-7BC5-7000-CEE717C65CCD}"/>
              </a:ext>
            </a:extLst>
          </p:cNvPr>
          <p:cNvSpPr txBox="1"/>
          <p:nvPr/>
        </p:nvSpPr>
        <p:spPr>
          <a:xfrm>
            <a:off x="3802144" y="6135504"/>
            <a:ext cx="1119024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Tillgångar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3B676F-E0CB-7FCA-1225-BF87F0BC6B2D}"/>
              </a:ext>
            </a:extLst>
          </p:cNvPr>
          <p:cNvSpPr txBox="1"/>
          <p:nvPr/>
        </p:nvSpPr>
        <p:spPr>
          <a:xfrm>
            <a:off x="7650715" y="6128742"/>
            <a:ext cx="870431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Skulder</a:t>
            </a:r>
          </a:p>
        </p:txBody>
      </p:sp>
    </p:spTree>
    <p:extLst>
      <p:ext uri="{BB962C8B-B14F-4D97-AF65-F5344CB8AC3E}">
        <p14:creationId xmlns:p14="http://schemas.microsoft.com/office/powerpoint/2010/main" val="2005492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9F0D6-E848-3C80-4B98-AF34C8C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8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5CC142-BCE4-5817-B011-A03D1CD5B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Balansräkning med låg risk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A11028-155C-1360-22AA-AE67EF14C360}"/>
              </a:ext>
            </a:extLst>
          </p:cNvPr>
          <p:cNvCxnSpPr>
            <a:cxnSpLocks/>
          </p:cNvCxnSpPr>
          <p:nvPr/>
        </p:nvCxnSpPr>
        <p:spPr>
          <a:xfrm>
            <a:off x="766763" y="5981700"/>
            <a:ext cx="109124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39660F0-5898-92A3-4491-77769DC08593}"/>
              </a:ext>
            </a:extLst>
          </p:cNvPr>
          <p:cNvSpPr/>
          <p:nvPr/>
        </p:nvSpPr>
        <p:spPr>
          <a:xfrm>
            <a:off x="2627313" y="2596354"/>
            <a:ext cx="3468687" cy="33853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A49BD8-D9C6-7C49-A30F-E58C82A67D6B}"/>
              </a:ext>
            </a:extLst>
          </p:cNvPr>
          <p:cNvSpPr/>
          <p:nvPr/>
        </p:nvSpPr>
        <p:spPr>
          <a:xfrm>
            <a:off x="6351588" y="3429000"/>
            <a:ext cx="3468687" cy="255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DEAD2-C826-7BC5-7000-CEE717C65CCD}"/>
              </a:ext>
            </a:extLst>
          </p:cNvPr>
          <p:cNvSpPr txBox="1"/>
          <p:nvPr/>
        </p:nvSpPr>
        <p:spPr>
          <a:xfrm>
            <a:off x="3802144" y="6135504"/>
            <a:ext cx="1119024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Tillgångar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3B676F-E0CB-7FCA-1225-BF87F0BC6B2D}"/>
              </a:ext>
            </a:extLst>
          </p:cNvPr>
          <p:cNvSpPr txBox="1"/>
          <p:nvPr/>
        </p:nvSpPr>
        <p:spPr>
          <a:xfrm>
            <a:off x="7650715" y="6128742"/>
            <a:ext cx="870431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Skulder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274EA6-647D-A71D-5039-995FCF3FF38C}"/>
              </a:ext>
            </a:extLst>
          </p:cNvPr>
          <p:cNvSpPr/>
          <p:nvPr/>
        </p:nvSpPr>
        <p:spPr>
          <a:xfrm>
            <a:off x="2627309" y="1995365"/>
            <a:ext cx="3468687" cy="60533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B4FA6C-D7D3-AF59-6C20-899E8ACB56B6}"/>
              </a:ext>
            </a:extLst>
          </p:cNvPr>
          <p:cNvSpPr/>
          <p:nvPr/>
        </p:nvSpPr>
        <p:spPr>
          <a:xfrm>
            <a:off x="2627312" y="1592264"/>
            <a:ext cx="3468687" cy="4031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46232A-FA71-2461-DBB1-1333CB07B2BD}"/>
              </a:ext>
            </a:extLst>
          </p:cNvPr>
          <p:cNvSpPr txBox="1"/>
          <p:nvPr/>
        </p:nvSpPr>
        <p:spPr>
          <a:xfrm>
            <a:off x="4033839" y="1644459"/>
            <a:ext cx="65562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Aktier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5C0445-C9B2-95D9-1E97-DAA18798ED23}"/>
              </a:ext>
            </a:extLst>
          </p:cNvPr>
          <p:cNvSpPr txBox="1"/>
          <p:nvPr/>
        </p:nvSpPr>
        <p:spPr>
          <a:xfrm>
            <a:off x="3720451" y="2149168"/>
            <a:ext cx="128240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Fastigheter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0BB2CD-ECA4-05E1-7961-FFB6455AF8C8}"/>
              </a:ext>
            </a:extLst>
          </p:cNvPr>
          <p:cNvSpPr txBox="1"/>
          <p:nvPr/>
        </p:nvSpPr>
        <p:spPr>
          <a:xfrm>
            <a:off x="3669956" y="4135137"/>
            <a:ext cx="138339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Obligationer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A9CFB-D70A-F412-A565-D313B0B31338}"/>
              </a:ext>
            </a:extLst>
          </p:cNvPr>
          <p:cNvSpPr txBox="1"/>
          <p:nvPr/>
        </p:nvSpPr>
        <p:spPr>
          <a:xfrm>
            <a:off x="6945393" y="4397573"/>
            <a:ext cx="2281074" cy="61555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sv-SE" sz="2000" dirty="0"/>
              <a:t>Försäkringstekniska</a:t>
            </a:r>
            <a:br>
              <a:rPr lang="sv-SE" sz="2000" dirty="0"/>
            </a:br>
            <a:r>
              <a:rPr lang="sv-SE" sz="2000" dirty="0"/>
              <a:t>avsättningar</a:t>
            </a:r>
          </a:p>
        </p:txBody>
      </p:sp>
    </p:spTree>
    <p:extLst>
      <p:ext uri="{BB962C8B-B14F-4D97-AF65-F5344CB8AC3E}">
        <p14:creationId xmlns:p14="http://schemas.microsoft.com/office/powerpoint/2010/main" val="1750715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9F0D6-E848-3C80-4B98-AF34C8C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pPr/>
              <a:t>9</a:t>
            </a:fld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5CC142-BCE4-5817-B011-A03D1CD5B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Balansräkning med hög risk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A11028-155C-1360-22AA-AE67EF14C360}"/>
              </a:ext>
            </a:extLst>
          </p:cNvPr>
          <p:cNvCxnSpPr>
            <a:cxnSpLocks/>
          </p:cNvCxnSpPr>
          <p:nvPr/>
        </p:nvCxnSpPr>
        <p:spPr>
          <a:xfrm>
            <a:off x="766763" y="5981700"/>
            <a:ext cx="1091247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39660F0-5898-92A3-4491-77769DC08593}"/>
              </a:ext>
            </a:extLst>
          </p:cNvPr>
          <p:cNvSpPr/>
          <p:nvPr/>
        </p:nvSpPr>
        <p:spPr>
          <a:xfrm>
            <a:off x="2627313" y="5520120"/>
            <a:ext cx="3468687" cy="4615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A49BD8-D9C6-7C49-A30F-E58C82A67D6B}"/>
              </a:ext>
            </a:extLst>
          </p:cNvPr>
          <p:cNvSpPr/>
          <p:nvPr/>
        </p:nvSpPr>
        <p:spPr>
          <a:xfrm>
            <a:off x="6351588" y="3429000"/>
            <a:ext cx="3468687" cy="255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DEAD2-C826-7BC5-7000-CEE717C65CCD}"/>
              </a:ext>
            </a:extLst>
          </p:cNvPr>
          <p:cNvSpPr txBox="1"/>
          <p:nvPr/>
        </p:nvSpPr>
        <p:spPr>
          <a:xfrm>
            <a:off x="3802144" y="6135504"/>
            <a:ext cx="1119024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Tillgångar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3B676F-E0CB-7FCA-1225-BF87F0BC6B2D}"/>
              </a:ext>
            </a:extLst>
          </p:cNvPr>
          <p:cNvSpPr txBox="1"/>
          <p:nvPr/>
        </p:nvSpPr>
        <p:spPr>
          <a:xfrm>
            <a:off x="7650715" y="6128742"/>
            <a:ext cx="870431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Skulder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274EA6-647D-A71D-5039-995FCF3FF38C}"/>
              </a:ext>
            </a:extLst>
          </p:cNvPr>
          <p:cNvSpPr/>
          <p:nvPr/>
        </p:nvSpPr>
        <p:spPr>
          <a:xfrm>
            <a:off x="2627309" y="5054280"/>
            <a:ext cx="3468687" cy="4692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B4FA6C-D7D3-AF59-6C20-899E8ACB56B6}"/>
              </a:ext>
            </a:extLst>
          </p:cNvPr>
          <p:cNvSpPr/>
          <p:nvPr/>
        </p:nvSpPr>
        <p:spPr>
          <a:xfrm>
            <a:off x="2627312" y="1592263"/>
            <a:ext cx="3468687" cy="3462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46232A-FA71-2461-DBB1-1333CB07B2BD}"/>
              </a:ext>
            </a:extLst>
          </p:cNvPr>
          <p:cNvSpPr txBox="1"/>
          <p:nvPr/>
        </p:nvSpPr>
        <p:spPr>
          <a:xfrm>
            <a:off x="4033837" y="3169383"/>
            <a:ext cx="655629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/>
              <a:t>Aktier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5C0445-C9B2-95D9-1E97-DAA18798ED23}"/>
              </a:ext>
            </a:extLst>
          </p:cNvPr>
          <p:cNvSpPr txBox="1"/>
          <p:nvPr/>
        </p:nvSpPr>
        <p:spPr>
          <a:xfrm>
            <a:off x="3720451" y="5133312"/>
            <a:ext cx="128240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Fastigheter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0BB2CD-ECA4-05E1-7961-FFB6455AF8C8}"/>
              </a:ext>
            </a:extLst>
          </p:cNvPr>
          <p:cNvSpPr txBox="1"/>
          <p:nvPr/>
        </p:nvSpPr>
        <p:spPr>
          <a:xfrm>
            <a:off x="3669957" y="5597021"/>
            <a:ext cx="1383392" cy="30777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l"/>
            <a:r>
              <a:rPr lang="sv-SE" sz="2000" dirty="0">
                <a:solidFill>
                  <a:schemeClr val="bg1"/>
                </a:solidFill>
              </a:rPr>
              <a:t>Obligationer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A9CFB-D70A-F412-A565-D313B0B31338}"/>
              </a:ext>
            </a:extLst>
          </p:cNvPr>
          <p:cNvSpPr txBox="1"/>
          <p:nvPr/>
        </p:nvSpPr>
        <p:spPr>
          <a:xfrm>
            <a:off x="6945393" y="4397573"/>
            <a:ext cx="2281074" cy="615553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sv-SE" sz="2000" dirty="0"/>
              <a:t>Försäkringstekniska</a:t>
            </a:r>
            <a:br>
              <a:rPr lang="sv-SE" sz="2000" dirty="0"/>
            </a:br>
            <a:r>
              <a:rPr lang="sv-SE" sz="2000" dirty="0"/>
              <a:t>avsättningar</a:t>
            </a:r>
          </a:p>
        </p:txBody>
      </p:sp>
    </p:spTree>
    <p:extLst>
      <p:ext uri="{BB962C8B-B14F-4D97-AF65-F5344CB8AC3E}">
        <p14:creationId xmlns:p14="http://schemas.microsoft.com/office/powerpoint/2010/main" val="478797416"/>
      </p:ext>
    </p:extLst>
  </p:cSld>
  <p:clrMapOvr>
    <a:masterClrMapping/>
  </p:clrMapOvr>
</p:sld>
</file>

<file path=ppt/theme/theme1.xml><?xml version="1.0" encoding="utf-8"?>
<a:theme xmlns:a="http://schemas.openxmlformats.org/drawingml/2006/main" name="Afa Försäkring">
  <a:themeElements>
    <a:clrScheme name="Afa_colors">
      <a:dk1>
        <a:sysClr val="windowText" lastClr="000000"/>
      </a:dk1>
      <a:lt1>
        <a:sysClr val="window" lastClr="FFFFFF"/>
      </a:lt1>
      <a:dk2>
        <a:srgbClr val="B2B2B2"/>
      </a:dk2>
      <a:lt2>
        <a:srgbClr val="E7E6E6"/>
      </a:lt2>
      <a:accent1>
        <a:srgbClr val="020678"/>
      </a:accent1>
      <a:accent2>
        <a:srgbClr val="37E164"/>
      </a:accent2>
      <a:accent3>
        <a:srgbClr val="003CD2"/>
      </a:accent3>
      <a:accent4>
        <a:srgbClr val="7DCDFF"/>
      </a:accent4>
      <a:accent5>
        <a:srgbClr val="FAB455"/>
      </a:accent5>
      <a:accent6>
        <a:srgbClr val="B9F5E1"/>
      </a:accent6>
      <a:hlink>
        <a:srgbClr val="003CD2"/>
      </a:hlink>
      <a:folHlink>
        <a:srgbClr val="003CD2"/>
      </a:folHlink>
    </a:clrScheme>
    <a:fontScheme name="Af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spAutoFit/>
      </a:bodyPr>
      <a:lstStyle>
        <a:defPPr algn="l">
          <a:defRPr sz="2000" dirty="0" err="1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faFörsäkring" id="{6ABB0E64-4249-4F52-B1EB-59CB9FD8077D}" vid="{3CD6F669-CE39-4797-9791-F43EF4A0F92F}"/>
    </a:ext>
  </a:extLst>
</a:theme>
</file>

<file path=ppt/theme/theme2.xml><?xml version="1.0" encoding="utf-8"?>
<a:theme xmlns:a="http://schemas.openxmlformats.org/drawingml/2006/main" name="Office-tema">
  <a:themeElements>
    <a:clrScheme name="Afa_colors">
      <a:dk1>
        <a:sysClr val="windowText" lastClr="000000"/>
      </a:dk1>
      <a:lt1>
        <a:sysClr val="window" lastClr="FFFFFF"/>
      </a:lt1>
      <a:dk2>
        <a:srgbClr val="B2B2B2"/>
      </a:dk2>
      <a:lt2>
        <a:srgbClr val="E7E6E6"/>
      </a:lt2>
      <a:accent1>
        <a:srgbClr val="020678"/>
      </a:accent1>
      <a:accent2>
        <a:srgbClr val="37E164"/>
      </a:accent2>
      <a:accent3>
        <a:srgbClr val="003CD2"/>
      </a:accent3>
      <a:accent4>
        <a:srgbClr val="7DCDFF"/>
      </a:accent4>
      <a:accent5>
        <a:srgbClr val="FAB455"/>
      </a:accent5>
      <a:accent6>
        <a:srgbClr val="B9F5E1"/>
      </a:accent6>
      <a:hlink>
        <a:srgbClr val="003CD2"/>
      </a:hlink>
      <a:folHlink>
        <a:srgbClr val="37E164"/>
      </a:folHlink>
    </a:clrScheme>
    <a:fontScheme name="Af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Afa_colors">
      <a:dk1>
        <a:sysClr val="windowText" lastClr="000000"/>
      </a:dk1>
      <a:lt1>
        <a:sysClr val="window" lastClr="FFFFFF"/>
      </a:lt1>
      <a:dk2>
        <a:srgbClr val="B2B2B2"/>
      </a:dk2>
      <a:lt2>
        <a:srgbClr val="E7E6E6"/>
      </a:lt2>
      <a:accent1>
        <a:srgbClr val="020678"/>
      </a:accent1>
      <a:accent2>
        <a:srgbClr val="37E164"/>
      </a:accent2>
      <a:accent3>
        <a:srgbClr val="003CD2"/>
      </a:accent3>
      <a:accent4>
        <a:srgbClr val="7DCDFF"/>
      </a:accent4>
      <a:accent5>
        <a:srgbClr val="FAB455"/>
      </a:accent5>
      <a:accent6>
        <a:srgbClr val="B9F5E1"/>
      </a:accent6>
      <a:hlink>
        <a:srgbClr val="003CD2"/>
      </a:hlink>
      <a:folHlink>
        <a:srgbClr val="37E164"/>
      </a:folHlink>
    </a:clrScheme>
    <a:fontScheme name="Af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7532cd0-e888-47d6-8f58-db0210f25002" xsi:nil="true"/>
    <lcf76f155ced4ddcb4097134ff3c332f xmlns="10c3a147-0d64-46aa-a281-dc97358e837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29BBCBF21362E4099AE6C2F27C58737" ma:contentTypeVersion="18" ma:contentTypeDescription="Skapa ett nytt dokument." ma:contentTypeScope="" ma:versionID="6d764eaf4d25be3ecfb19077317a676d">
  <xsd:schema xmlns:xsd="http://www.w3.org/2001/XMLSchema" xmlns:xs="http://www.w3.org/2001/XMLSchema" xmlns:p="http://schemas.microsoft.com/office/2006/metadata/properties" xmlns:ns2="10c3a147-0d64-46aa-a281-dc97358e8373" xmlns:ns3="d7532cd0-e888-47d6-8f58-db0210f25002" targetNamespace="http://schemas.microsoft.com/office/2006/metadata/properties" ma:root="true" ma:fieldsID="0baf940f24bde79dcb43cddcb6d4b150" ns2:_="" ns3:_="">
    <xsd:import namespace="10c3a147-0d64-46aa-a281-dc97358e8373"/>
    <xsd:import namespace="d7532cd0-e888-47d6-8f58-db0210f250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c3a147-0d64-46aa-a281-dc97358e83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e641fc9e-d469-439b-858c-bb315f8f2b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532cd0-e888-47d6-8f58-db0210f2500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c231179-4540-4e85-b17d-263ab4a1732f}" ma:internalName="TaxCatchAll" ma:showField="CatchAllData" ma:web="d7532cd0-e888-47d6-8f58-db0210f250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EBAD6A-AFE5-46E0-9A90-AF4AB80FFB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ABDA6A-1F6C-4B42-8544-08E5AE6AC91F}">
  <ds:schemaRefs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d7532cd0-e888-47d6-8f58-db0210f25002"/>
    <ds:schemaRef ds:uri="http://schemas.openxmlformats.org/package/2006/metadata/core-properties"/>
    <ds:schemaRef ds:uri="http://www.w3.org/XML/1998/namespace"/>
    <ds:schemaRef ds:uri="10c3a147-0d64-46aa-a281-dc97358e837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B25B180-E786-4B5B-97A3-91935BAF5C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c3a147-0d64-46aa-a281-dc97358e8373"/>
    <ds:schemaRef ds:uri="d7532cd0-e888-47d6-8f58-db0210f250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9538</TotalTime>
  <Words>1822</Words>
  <Application>Microsoft Office PowerPoint</Application>
  <PresentationFormat>Bredbild</PresentationFormat>
  <Paragraphs>764</Paragraphs>
  <Slides>69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69</vt:i4>
      </vt:variant>
    </vt:vector>
  </HeadingPairs>
  <TitlesOfParts>
    <vt:vector size="71" baseType="lpstr">
      <vt:lpstr>Arial</vt:lpstr>
      <vt:lpstr>Afa Försäkring</vt:lpstr>
      <vt:lpstr>Asset–Liability Management och Strategisk tillgångsallokering</vt:lpstr>
      <vt:lpstr>Agenda</vt:lpstr>
      <vt:lpstr>Om mig</vt:lpstr>
      <vt:lpstr>Om Afa Försäkring</vt:lpstr>
      <vt:lpstr>Afas finansiella mål</vt:lpstr>
      <vt:lpstr>Balansräkningen</vt:lpstr>
      <vt:lpstr>Balansräkning</vt:lpstr>
      <vt:lpstr>Balansräkning med låg risk</vt:lpstr>
      <vt:lpstr>Balansräkning med hög risk</vt:lpstr>
      <vt:lpstr>Balansräkning med hög risk</vt:lpstr>
      <vt:lpstr>Balansräkning med låg risk</vt:lpstr>
      <vt:lpstr>Balansräkning med lagom risk Asset–Liability Management</vt:lpstr>
      <vt:lpstr>Balansräkning utan kapitalkrav</vt:lpstr>
      <vt:lpstr>Utan regelverk</vt:lpstr>
      <vt:lpstr>Stora talens lag och centrala gränsvärdessatsen för skulden</vt:lpstr>
      <vt:lpstr>Stora talens lag och centrala gränsvärdessatsen för skulden</vt:lpstr>
      <vt:lpstr>Stora talens lag och centrala gränsvärdessatsen för skulden</vt:lpstr>
      <vt:lpstr>Stora talens lag och centrala gränsvärdessatsen för skulden</vt:lpstr>
      <vt:lpstr>Framtida kassaflöden från årets skador</vt:lpstr>
      <vt:lpstr>Framtida kassaflöden från årets skador</vt:lpstr>
      <vt:lpstr>Framtida kassaflöden från årets skador</vt:lpstr>
      <vt:lpstr>Framtida kassaflöden från årets skador</vt:lpstr>
      <vt:lpstr>Framtida kassaflöden från årets skador</vt:lpstr>
      <vt:lpstr>Framtida kassaflöden från historiska skadeår</vt:lpstr>
      <vt:lpstr>Framtida kassaflöden – diskonteras till nuvärde</vt:lpstr>
      <vt:lpstr>Obligationer – pris, ränta &amp; duration</vt:lpstr>
      <vt:lpstr>Obligationer, pris, ränta &amp; duration</vt:lpstr>
      <vt:lpstr>Ränta och nuvärde</vt:lpstr>
      <vt:lpstr>Ränta och nuvärde</vt:lpstr>
      <vt:lpstr>Ränta och nuvärde</vt:lpstr>
      <vt:lpstr>Indexering</vt:lpstr>
      <vt:lpstr>Avkastning med naturlig hävstång</vt:lpstr>
      <vt:lpstr>Avkastning med naturlig hävstång</vt:lpstr>
      <vt:lpstr>Svensk real totalavkastning</vt:lpstr>
      <vt:lpstr>Reala drawdowns för svenska aktier</vt:lpstr>
      <vt:lpstr>Effektiv front – diversifiering</vt:lpstr>
      <vt:lpstr>Effektiv front – diversifiering</vt:lpstr>
      <vt:lpstr>Effektiv front – diversifiering</vt:lpstr>
      <vt:lpstr>Komplikationer även utan regelverk</vt:lpstr>
      <vt:lpstr>Parametrar för avkastningsfördelningen</vt:lpstr>
      <vt:lpstr>Korrelationsmatriser – faktormodeller </vt:lpstr>
      <vt:lpstr>Korrelationsmatriser – faktormodeller </vt:lpstr>
      <vt:lpstr>Korrelationsmatriser – grafiska modeller/covariance selection</vt:lpstr>
      <vt:lpstr>Korrelationsmatriser – grafiska modeller/covariance selection</vt:lpstr>
      <vt:lpstr>Korrelationsmatriser – grafiska modeller/covariance selection: Hitta fördelning med mesta möjliga oberoenden!</vt:lpstr>
      <vt:lpstr>Korrelationsmatriser – grafiska modeller/covariance selection Enkelt om grafen saknar loopar!</vt:lpstr>
      <vt:lpstr>Korrelationsmatriser – grafiska modeller/covariance selection Enkelt om grafen saknar loopar!</vt:lpstr>
      <vt:lpstr>Korrelationsmatriser – grafiska modeller/covariance selection Enkelt om grafen saknar loopar!</vt:lpstr>
      <vt:lpstr>Korrelationsmatriser – grafiska modeller/covariance selection Men om grafen har loopar...</vt:lpstr>
      <vt:lpstr>Regelverk</vt:lpstr>
      <vt:lpstr>Balansräkning med kapitalkrav</vt:lpstr>
      <vt:lpstr>Balansräkning</vt:lpstr>
      <vt:lpstr>Fördelning för överskott – för mycket risk</vt:lpstr>
      <vt:lpstr>Fördelning för överskott – för lite risk</vt:lpstr>
      <vt:lpstr>Fördelning för överskott – lagom (?) risk</vt:lpstr>
      <vt:lpstr>Fördelning för överskott – för hög risk</vt:lpstr>
      <vt:lpstr>Balansräkning med för hög risk</vt:lpstr>
      <vt:lpstr>Fortfarande för hög risk!</vt:lpstr>
      <vt:lpstr>Formel för kapitalkrav</vt:lpstr>
      <vt:lpstr>Solvens 2 – Liknande i IORP 2</vt:lpstr>
      <vt:lpstr>Portföljoptimering med kapitalkrav</vt:lpstr>
      <vt:lpstr>Marknadsräntor ≠ regulatoriska diskonteringsräntor</vt:lpstr>
      <vt:lpstr>Andra metoder</vt:lpstr>
      <vt:lpstr>Maximal tillväxtportfölj</vt:lpstr>
      <vt:lpstr>Optimal aktieandel (i efterhand)</vt:lpstr>
      <vt:lpstr>Avkastning med hävstång</vt:lpstr>
      <vt:lpstr>Stokastisk dynamisk programmering</vt:lpstr>
      <vt:lpstr>Jobba hos oss! Riskaktuarie till Afa Försäkring</vt:lpstr>
      <vt:lpstr>Tack!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Andreas Lagerås</dc:creator>
  <cp:lastModifiedBy>Andreas Lagerås</cp:lastModifiedBy>
  <cp:revision>173</cp:revision>
  <dcterms:created xsi:type="dcterms:W3CDTF">2023-11-27T12:10:37Z</dcterms:created>
  <dcterms:modified xsi:type="dcterms:W3CDTF">2023-12-13T17:03:23Z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0x010100FCE2F5F4464B614EBB25F3696A084092</vt:lpwstr>
  </property>
  <property fmtid="{D5CDD505-2E9C-101B-9397-08002B2CF9AE}" pid="3" name="Order">
    <vt:r8>32000</vt:r8>
  </property>
  <property fmtid="{D5CDD505-2E9C-101B-9397-08002B2CF9AE}" pid="4" name="MediaServiceImageTags">
    <vt:lpwstr/>
  </property>
</Properties>
</file>